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5" r:id="rId2"/>
    <p:sldId id="306" r:id="rId3"/>
    <p:sldId id="307" r:id="rId4"/>
    <p:sldId id="311" r:id="rId5"/>
    <p:sldId id="312" r:id="rId6"/>
    <p:sldId id="310" r:id="rId7"/>
    <p:sldId id="333" r:id="rId8"/>
    <p:sldId id="309" r:id="rId9"/>
    <p:sldId id="314" r:id="rId10"/>
    <p:sldId id="315" r:id="rId11"/>
    <p:sldId id="318" r:id="rId12"/>
    <p:sldId id="319" r:id="rId13"/>
    <p:sldId id="320" r:id="rId14"/>
    <p:sldId id="321" r:id="rId15"/>
    <p:sldId id="322" r:id="rId16"/>
    <p:sldId id="325" r:id="rId17"/>
    <p:sldId id="323" r:id="rId18"/>
    <p:sldId id="324" r:id="rId19"/>
    <p:sldId id="326" r:id="rId20"/>
    <p:sldId id="331" r:id="rId21"/>
    <p:sldId id="330" r:id="rId22"/>
    <p:sldId id="327" r:id="rId23"/>
    <p:sldId id="332" r:id="rId24"/>
    <p:sldId id="32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76" autoAdjust="0"/>
  </p:normalViewPr>
  <p:slideViewPr>
    <p:cSldViewPr>
      <p:cViewPr varScale="1">
        <p:scale>
          <a:sx n="96" d="100"/>
          <a:sy n="96" d="100"/>
        </p:scale>
        <p:origin x="-69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akhauer\Desktop\bldg%20conversion%20housing%202005%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706646792454"/>
          <c:y val="0.0544194337827616"/>
          <c:w val="0.877038393456632"/>
          <c:h val="0.655101372872683"/>
        </c:manualLayout>
      </c:layout>
      <c:barChart>
        <c:barDir val="col"/>
        <c:grouping val="clustered"/>
        <c:varyColors val="0"/>
        <c:ser>
          <c:idx val="0"/>
          <c:order val="0"/>
          <c:spPr>
            <a:solidFill>
              <a:srgbClr val="FF6600"/>
            </a:solidFill>
            <a:ln>
              <a:noFill/>
            </a:ln>
            <a:effectLst/>
          </c:spPr>
          <c:invertIfNegative val="0"/>
          <c:cat>
            <c:strRef>
              <c:f>Sheet1!$B$3:$B$13</c:f>
              <c:strCache>
                <c:ptCount val="11"/>
                <c:pt idx="0">
                  <c:v>AP Lofts</c:v>
                </c:pt>
                <c:pt idx="1">
                  <c:v>Ball Yard Lofts</c:v>
                </c:pt>
                <c:pt idx="2">
                  <c:v>Des Moines Building</c:v>
                </c:pt>
                <c:pt idx="3">
                  <c:v>Fleming Bldg.</c:v>
                </c:pt>
                <c:pt idx="4">
                  <c:v>Hubbell Tower</c:v>
                </c:pt>
                <c:pt idx="5">
                  <c:v>Liberty Building</c:v>
                </c:pt>
                <c:pt idx="6">
                  <c:v>Mulberry Lofts</c:v>
                </c:pt>
                <c:pt idx="7">
                  <c:v>Riverpoint Lofts</c:v>
                </c:pt>
                <c:pt idx="8">
                  <c:v>Rocket Transfer Building</c:v>
                </c:pt>
                <c:pt idx="9">
                  <c:v>Rumely Bldg.</c:v>
                </c:pt>
                <c:pt idx="10">
                  <c:v>Whiteline Lofts</c:v>
                </c:pt>
              </c:strCache>
            </c:strRef>
          </c:cat>
          <c:val>
            <c:numRef>
              <c:f>Sheet1!$E$3:$E$13</c:f>
              <c:numCache>
                <c:formatCode>"$"#,##0</c:formatCode>
                <c:ptCount val="11"/>
                <c:pt idx="0">
                  <c:v>273600.0</c:v>
                </c:pt>
                <c:pt idx="1">
                  <c:v>474500.0</c:v>
                </c:pt>
                <c:pt idx="2">
                  <c:v>365000.0</c:v>
                </c:pt>
                <c:pt idx="3">
                  <c:v>355000.0</c:v>
                </c:pt>
                <c:pt idx="4">
                  <c:v>1.43841E6</c:v>
                </c:pt>
                <c:pt idx="5">
                  <c:v>95250.0</c:v>
                </c:pt>
                <c:pt idx="6">
                  <c:v>189000.0</c:v>
                </c:pt>
                <c:pt idx="7">
                  <c:v>357000.0</c:v>
                </c:pt>
                <c:pt idx="8">
                  <c:v>602000.0</c:v>
                </c:pt>
                <c:pt idx="9">
                  <c:v>164500.0</c:v>
                </c:pt>
                <c:pt idx="10">
                  <c:v>100.0</c:v>
                </c:pt>
              </c:numCache>
            </c:numRef>
          </c:val>
        </c:ser>
        <c:ser>
          <c:idx val="1"/>
          <c:order val="1"/>
          <c:spPr>
            <a:solidFill>
              <a:schemeClr val="accent2"/>
            </a:solidFill>
            <a:ln>
              <a:noFill/>
            </a:ln>
            <a:effectLst/>
          </c:spPr>
          <c:invertIfNegative val="0"/>
          <c:cat>
            <c:strRef>
              <c:f>Sheet1!$B$3:$B$13</c:f>
              <c:strCache>
                <c:ptCount val="11"/>
                <c:pt idx="0">
                  <c:v>AP Lofts</c:v>
                </c:pt>
                <c:pt idx="1">
                  <c:v>Ball Yard Lofts</c:v>
                </c:pt>
                <c:pt idx="2">
                  <c:v>Des Moines Building</c:v>
                </c:pt>
                <c:pt idx="3">
                  <c:v>Fleming Bldg.</c:v>
                </c:pt>
                <c:pt idx="4">
                  <c:v>Hubbell Tower</c:v>
                </c:pt>
                <c:pt idx="5">
                  <c:v>Liberty Building</c:v>
                </c:pt>
                <c:pt idx="6">
                  <c:v>Mulberry Lofts</c:v>
                </c:pt>
                <c:pt idx="7">
                  <c:v>Riverpoint Lofts</c:v>
                </c:pt>
                <c:pt idx="8">
                  <c:v>Rocket Transfer Building</c:v>
                </c:pt>
                <c:pt idx="9">
                  <c:v>Rumely Bldg.</c:v>
                </c:pt>
                <c:pt idx="10">
                  <c:v>Whiteline Lofts</c:v>
                </c:pt>
              </c:strCache>
            </c:strRef>
          </c:cat>
          <c:val>
            <c:numRef>
              <c:f>Sheet1!$F$3:$F$13</c:f>
              <c:numCache>
                <c:formatCode>"$"#,##0</c:formatCode>
                <c:ptCount val="11"/>
                <c:pt idx="0">
                  <c:v>1.111E7</c:v>
                </c:pt>
                <c:pt idx="1">
                  <c:v>2.41E6</c:v>
                </c:pt>
                <c:pt idx="2">
                  <c:v>5.63724E6</c:v>
                </c:pt>
                <c:pt idx="3">
                  <c:v>7.769E6</c:v>
                </c:pt>
                <c:pt idx="4">
                  <c:v>1.17276E6</c:v>
                </c:pt>
                <c:pt idx="5">
                  <c:v>5.0339E6</c:v>
                </c:pt>
                <c:pt idx="6">
                  <c:v>6.7393E6</c:v>
                </c:pt>
                <c:pt idx="7">
                  <c:v>2.9402E6</c:v>
                </c:pt>
                <c:pt idx="8">
                  <c:v>4.12E6</c:v>
                </c:pt>
                <c:pt idx="9">
                  <c:v>1.777E6</c:v>
                </c:pt>
                <c:pt idx="10">
                  <c:v>1.33936E7</c:v>
                </c:pt>
              </c:numCache>
            </c:numRef>
          </c:val>
        </c:ser>
        <c:dLbls>
          <c:showLegendKey val="0"/>
          <c:showVal val="0"/>
          <c:showCatName val="0"/>
          <c:showSerName val="0"/>
          <c:showPercent val="0"/>
          <c:showBubbleSize val="0"/>
        </c:dLbls>
        <c:gapWidth val="111"/>
        <c:overlap val="11"/>
        <c:axId val="2061881992"/>
        <c:axId val="2061885480"/>
      </c:barChart>
      <c:catAx>
        <c:axId val="2061881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885480"/>
        <c:crosses val="autoZero"/>
        <c:auto val="1"/>
        <c:lblAlgn val="ctr"/>
        <c:lblOffset val="100"/>
        <c:noMultiLvlLbl val="0"/>
      </c:catAx>
      <c:valAx>
        <c:axId val="2061885480"/>
        <c:scaling>
          <c:orientation val="minMax"/>
          <c:max val="1.35E7"/>
          <c:min val="0.0"/>
        </c:scaling>
        <c:delete val="0"/>
        <c:axPos val="l"/>
        <c:majorGridlines>
          <c:spPr>
            <a:ln w="9525" cap="flat" cmpd="sng" algn="ctr">
              <a:solidFill>
                <a:schemeClr val="accent1">
                  <a:alpha val="50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1881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5F9467-943F-4148-92F3-887FD61F5298}" type="datetimeFigureOut">
              <a:rPr lang="en-US" smtClean="0"/>
              <a:t>9/29/16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5DE858C-0AB9-428A-A992-9A328967509E}" type="slidenum">
              <a:rPr lang="en-US" smtClean="0"/>
              <a:t>‹#›</a:t>
            </a:fld>
            <a:endParaRPr lang="en-US"/>
          </a:p>
        </p:txBody>
      </p:sp>
    </p:spTree>
    <p:extLst>
      <p:ext uri="{BB962C8B-B14F-4D97-AF65-F5344CB8AC3E}">
        <p14:creationId xmlns:p14="http://schemas.microsoft.com/office/powerpoint/2010/main" val="3851906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92AE80E-5959-4EA1-8822-8AF1553169DF}" type="datetimeFigureOut">
              <a:rPr lang="en-US" smtClean="0"/>
              <a:t>9/29/16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F1F4DA1F-EB32-48B9-8372-A910D3BD164A}" type="slidenum">
              <a:rPr lang="en-US" smtClean="0"/>
              <a:t>‹#›</a:t>
            </a:fld>
            <a:endParaRPr lang="en-US"/>
          </a:p>
        </p:txBody>
      </p:sp>
    </p:spTree>
    <p:extLst>
      <p:ext uri="{BB962C8B-B14F-4D97-AF65-F5344CB8AC3E}">
        <p14:creationId xmlns:p14="http://schemas.microsoft.com/office/powerpoint/2010/main" val="126044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0B88C48E-07E2-774E-A64D-C5A25FDB0A61}" type="slidenum">
              <a:rPr lang="en-US" sz="1200"/>
              <a:pP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77500" lnSpcReduction="20000"/>
          </a:bodyPr>
          <a:lstStyle/>
          <a:p>
            <a:pPr>
              <a:lnSpc>
                <a:spcPct val="110000"/>
              </a:lnSpc>
              <a:defRPr/>
            </a:pPr>
            <a:r>
              <a:rPr lang="en-US" sz="2400" dirty="0"/>
              <a:t>Eleven completed projects:</a:t>
            </a:r>
          </a:p>
          <a:p>
            <a:pPr lvl="1">
              <a:lnSpc>
                <a:spcPct val="110000"/>
              </a:lnSpc>
              <a:buFont typeface="Wingdings" panose="05000000000000000000" pitchFamily="2" charset="2"/>
              <a:buChar char="§"/>
              <a:defRPr/>
            </a:pPr>
            <a:r>
              <a:rPr lang="en-US" sz="2400" dirty="0"/>
              <a:t>Repurposed 699,200 sq. ft. Class B &amp; C office space and vacant warehouse. About 18,000 sq. ft. demolished </a:t>
            </a:r>
          </a:p>
          <a:p>
            <a:pPr lvl="1">
              <a:lnSpc>
                <a:spcPct val="110000"/>
              </a:lnSpc>
              <a:buFont typeface="Wingdings" panose="05000000000000000000" pitchFamily="2" charset="2"/>
              <a:buChar char="§"/>
              <a:defRPr/>
            </a:pPr>
            <a:r>
              <a:rPr lang="en-US" sz="2400" dirty="0"/>
              <a:t> 769 new housing units</a:t>
            </a:r>
          </a:p>
          <a:p>
            <a:pPr lvl="1">
              <a:lnSpc>
                <a:spcPct val="110000"/>
              </a:lnSpc>
              <a:buFont typeface="Wingdings" panose="05000000000000000000" pitchFamily="2" charset="2"/>
              <a:buChar char="§"/>
              <a:defRPr/>
            </a:pPr>
            <a:r>
              <a:rPr lang="en-US" sz="2400" dirty="0"/>
              <a:t> Assessed building valuations went from $4.7 million to $62.1 million*</a:t>
            </a:r>
          </a:p>
          <a:p>
            <a:pPr lvl="1">
              <a:lnSpc>
                <a:spcPct val="110000"/>
              </a:lnSpc>
              <a:buFont typeface="Wingdings" panose="05000000000000000000" pitchFamily="2" charset="2"/>
              <a:buChar char="§"/>
              <a:defRPr/>
            </a:pPr>
            <a:endParaRPr lang="en-US" dirty="0" smtClean="0"/>
          </a:p>
          <a:p>
            <a:pPr marL="204990" lvl="1">
              <a:lnSpc>
                <a:spcPct val="110000"/>
              </a:lnSpc>
              <a:defRPr/>
            </a:pPr>
            <a:r>
              <a:rPr lang="en-US" sz="2400" dirty="0"/>
              <a:t>Three additional projects in progress:</a:t>
            </a:r>
          </a:p>
          <a:p>
            <a:pPr lvl="1">
              <a:lnSpc>
                <a:spcPct val="110000"/>
              </a:lnSpc>
              <a:buFont typeface="Wingdings" panose="05000000000000000000" pitchFamily="2" charset="2"/>
              <a:buChar char="§"/>
              <a:defRPr/>
            </a:pPr>
            <a:r>
              <a:rPr lang="en-US" sz="2400" dirty="0"/>
              <a:t>Over 400,000 sq. ft. </a:t>
            </a:r>
          </a:p>
          <a:p>
            <a:pPr lvl="1">
              <a:lnSpc>
                <a:spcPct val="110000"/>
              </a:lnSpc>
              <a:buFont typeface="Wingdings" panose="05000000000000000000" pitchFamily="2" charset="2"/>
              <a:buChar char="§"/>
              <a:defRPr/>
            </a:pPr>
            <a:r>
              <a:rPr lang="en-US" sz="2400" dirty="0"/>
              <a:t>300 new housing units</a:t>
            </a:r>
          </a:p>
          <a:p>
            <a:pPr marL="204990" lvl="1">
              <a:lnSpc>
                <a:spcPct val="110000"/>
              </a:lnSpc>
              <a:defRPr/>
            </a:pPr>
            <a:endParaRPr lang="en-US" sz="900" dirty="0"/>
          </a:p>
          <a:p>
            <a:pPr marL="204990" lvl="1">
              <a:lnSpc>
                <a:spcPct val="110000"/>
              </a:lnSpc>
              <a:defRPr/>
            </a:pPr>
            <a:r>
              <a:rPr lang="en-US" sz="1600" dirty="0"/>
              <a:t>          Wilkins (Younkers), R &amp; T Lofts, Randolph Hotel complex</a:t>
            </a:r>
          </a:p>
          <a:p>
            <a:pPr marL="204990" lvl="1">
              <a:lnSpc>
                <a:spcPct val="110000"/>
              </a:lnSpc>
              <a:defRPr/>
            </a:pPr>
            <a:endParaRPr lang="en-US" sz="1500" dirty="0"/>
          </a:p>
          <a:p>
            <a:pPr marL="204990" lvl="1">
              <a:lnSpc>
                <a:spcPct val="110000"/>
              </a:lnSpc>
              <a:defRPr/>
            </a:pPr>
            <a:endParaRPr lang="en-US" dirty="0" smtClean="0"/>
          </a:p>
          <a:p>
            <a:pPr marL="204990" lvl="1">
              <a:lnSpc>
                <a:spcPct val="110000"/>
              </a:lnSpc>
              <a:defRPr/>
            </a:pPr>
            <a:r>
              <a:rPr lang="en-US" dirty="0" smtClean="0"/>
              <a:t>*For mixed use projects, only housing portion of assessment used.</a:t>
            </a:r>
          </a:p>
          <a:p>
            <a:pPr>
              <a:defRPr/>
            </a:pPr>
            <a:endParaRPr 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F5EFCF42-CF7E-7A47-A923-5154BC6541D5}" type="slidenum">
              <a:rPr lang="en-US" sz="1200">
                <a:cs typeface="Arial" charset="0"/>
              </a:rPr>
              <a:pPr/>
              <a:t>3</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F4DA1F-EB32-48B9-8372-A910D3BD164A}" type="slidenum">
              <a:rPr lang="en-US" smtClean="0"/>
              <a:t>7</a:t>
            </a:fld>
            <a:endParaRPr lang="en-US"/>
          </a:p>
        </p:txBody>
      </p:sp>
    </p:spTree>
    <p:extLst>
      <p:ext uri="{BB962C8B-B14F-4D97-AF65-F5344CB8AC3E}">
        <p14:creationId xmlns:p14="http://schemas.microsoft.com/office/powerpoint/2010/main" val="247994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4C216B8-1F38-A441-B936-5D5261B441BE}" type="slidenum">
              <a:rPr lang="en-US" sz="1200"/>
              <a:pPr/>
              <a:t>8</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6CF840E-18C2-411E-9BBC-E7BDB76C96E6}"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BFDB1DD-9F79-4016-A423-569753269DDC}" type="slidenum">
              <a:rPr lang="en-US" altLang="en-US"/>
              <a:pPr/>
              <a:t>11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1FE387F-E081-44B6-8DA7-6CF0D28E03C2}" type="slidenum">
              <a:rPr lang="en-US" altLang="en-US"/>
              <a:pPr/>
              <a:t>12</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1FE387F-E081-44B6-8DA7-6CF0D28E03C2}" type="slidenum">
              <a:rPr lang="en-US" altLang="en-US"/>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A4C216B8-1F38-A441-B936-5D5261B441BE}" type="slidenum">
              <a:rPr lang="en-US" sz="1200"/>
              <a:pPr/>
              <a:t>24</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D327F52-BCA5-405C-89CD-5071A6716E86}"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3334942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27F52-BCA5-405C-89CD-5071A6716E86}"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398273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27F52-BCA5-405C-89CD-5071A6716E86}"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190081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27F52-BCA5-405C-89CD-5071A6716E86}"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270205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27F52-BCA5-405C-89CD-5071A6716E86}" type="datetimeFigureOut">
              <a:rPr lang="en-US" smtClean="0"/>
              <a:t>9/29/16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1925791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327F52-BCA5-405C-89CD-5071A6716E86}"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220221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327F52-BCA5-405C-89CD-5071A6716E86}" type="datetimeFigureOut">
              <a:rPr lang="en-US" smtClean="0"/>
              <a:t>9/29/16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4643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27F52-BCA5-405C-89CD-5071A6716E86}" type="datetimeFigureOut">
              <a:rPr lang="en-US" smtClean="0"/>
              <a:t>9/29/16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353269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27F52-BCA5-405C-89CD-5071A6716E86}" type="datetimeFigureOut">
              <a:rPr lang="en-US" smtClean="0"/>
              <a:t>9/29/16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263352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27F52-BCA5-405C-89CD-5071A6716E86}"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4089389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327F52-BCA5-405C-89CD-5071A6716E86}" type="datetimeFigureOut">
              <a:rPr lang="en-US" smtClean="0"/>
              <a:t>9/29/16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0134E-5AF7-4E00-B61D-AC2A5D09E341}" type="slidenum">
              <a:rPr lang="en-US" smtClean="0"/>
              <a:t>‹#›</a:t>
            </a:fld>
            <a:endParaRPr lang="en-US"/>
          </a:p>
        </p:txBody>
      </p:sp>
    </p:spTree>
    <p:extLst>
      <p:ext uri="{BB962C8B-B14F-4D97-AF65-F5344CB8AC3E}">
        <p14:creationId xmlns:p14="http://schemas.microsoft.com/office/powerpoint/2010/main" val="1568027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00647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332037"/>
            <a:ext cx="8229600"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27F52-BCA5-405C-89CD-5071A6716E86}" type="datetimeFigureOut">
              <a:rPr lang="en-US" smtClean="0"/>
              <a:t>9/29/16</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134E-5AF7-4E00-B61D-AC2A5D09E341}" type="slidenum">
              <a:rPr lang="en-US" smtClean="0"/>
              <a:t>‹#›</a:t>
            </a:fld>
            <a:endParaRPr lang="en-US"/>
          </a:p>
        </p:txBody>
      </p:sp>
    </p:spTree>
    <p:extLst>
      <p:ext uri="{BB962C8B-B14F-4D97-AF65-F5344CB8AC3E}">
        <p14:creationId xmlns:p14="http://schemas.microsoft.com/office/powerpoint/2010/main" val="192435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nrhp.focus.nps.gov/natreghome.do?searchtype+natreghome" TargetMode="External"/><Relationship Id="rId5" Type="http://schemas.openxmlformats.org/officeDocument/2006/relationships/hyperlink" Target="mailto:berry.bennett@iowa.gov" TargetMode="External"/><Relationship Id="rId6" Type="http://schemas.openxmlformats.org/officeDocument/2006/relationships/image" Target="../media/image4.emf"/><Relationship Id="rId7"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 Id="rId3" Type="http://schemas.openxmlformats.org/officeDocument/2006/relationships/image" Target="../media/image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4.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Content Placeholder 6" descr="linseed.jpg"/>
          <p:cNvPicPr>
            <a:picLocks noChangeAspect="1"/>
          </p:cNvPicPr>
          <p:nvPr/>
        </p:nvPicPr>
        <p:blipFill>
          <a:blip r:embed="rId3">
            <a:extLst>
              <a:ext uri="{28A0092B-C50C-407E-A947-70E740481C1C}">
                <a14:useLocalDpi xmlns:a14="http://schemas.microsoft.com/office/drawing/2010/main" val="0"/>
              </a:ext>
            </a:extLst>
          </a:blip>
          <a:srcRect l="1489" t="-64508" r="-2399" b="-2"/>
          <a:stretch>
            <a:fillRect/>
          </a:stretch>
        </p:blipFill>
        <p:spPr bwMode="auto">
          <a:xfrm>
            <a:off x="3581400" y="-609600"/>
            <a:ext cx="511175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txBox="1">
            <a:spLocks/>
          </p:cNvSpPr>
          <p:nvPr/>
        </p:nvSpPr>
        <p:spPr bwMode="auto">
          <a:xfrm>
            <a:off x="381000" y="1447800"/>
            <a:ext cx="30083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1400" dirty="0"/>
              <a:t>More than </a:t>
            </a:r>
            <a:r>
              <a:rPr lang="en-US" sz="1400" b="1" dirty="0"/>
              <a:t>300</a:t>
            </a:r>
            <a:r>
              <a:rPr lang="en-US" sz="1400" dirty="0"/>
              <a:t> historic buildings have been rehabilitated using the credit since 2001</a:t>
            </a:r>
          </a:p>
          <a:p>
            <a:pPr>
              <a:spcBef>
                <a:spcPct val="20000"/>
              </a:spcBef>
              <a:buFontTx/>
              <a:buChar char="•"/>
            </a:pPr>
            <a:r>
              <a:rPr lang="en-US" sz="1400" dirty="0"/>
              <a:t>The tax credit has </a:t>
            </a:r>
            <a:r>
              <a:rPr lang="en-US" sz="1400" dirty="0" smtClean="0"/>
              <a:t>attracted over $900 </a:t>
            </a:r>
            <a:r>
              <a:rPr lang="en-US" sz="1400" dirty="0"/>
              <a:t>Million in private sector and federal investment, $800 Million in rehabilitation and an additional $90 Million in related new construction</a:t>
            </a:r>
          </a:p>
          <a:p>
            <a:pPr>
              <a:spcBef>
                <a:spcPct val="20000"/>
              </a:spcBef>
              <a:buFontTx/>
              <a:buChar char="•"/>
            </a:pPr>
            <a:r>
              <a:rPr lang="en-US" sz="1400" dirty="0"/>
              <a:t>Conservatively, the additional local property tax generated by these projects amounted to more than </a:t>
            </a:r>
            <a:r>
              <a:rPr lang="en-US" sz="1400" b="1" dirty="0"/>
              <a:t>$12,000,000 </a:t>
            </a:r>
            <a:r>
              <a:rPr lang="en-US" sz="1400" dirty="0"/>
              <a:t>in 2013 alone.</a:t>
            </a:r>
          </a:p>
          <a:p>
            <a:pPr>
              <a:spcBef>
                <a:spcPct val="20000"/>
              </a:spcBef>
              <a:buFontTx/>
              <a:buChar char="•"/>
            </a:pPr>
            <a:r>
              <a:rPr lang="en-US" sz="1400" dirty="0" smtClean="0"/>
              <a:t>$45 Million annually identified by the Legislature for HPCED Tax Credits. After two “catch-up” years the program has now received its full allocation for SFY 2017 </a:t>
            </a:r>
          </a:p>
          <a:p>
            <a:pPr>
              <a:spcBef>
                <a:spcPct val="20000"/>
              </a:spcBef>
              <a:buFontTx/>
              <a:buChar char="•"/>
            </a:pPr>
            <a:r>
              <a:rPr lang="en-US" sz="1400" dirty="0" smtClean="0"/>
              <a:t>Large and Small Categories </a:t>
            </a:r>
          </a:p>
          <a:p>
            <a:pPr lvl="1">
              <a:spcBef>
                <a:spcPct val="20000"/>
              </a:spcBef>
              <a:buFontTx/>
              <a:buChar char="•"/>
            </a:pPr>
            <a:endParaRPr lang="en-US" sz="1400" dirty="0" smtClean="0"/>
          </a:p>
          <a:p>
            <a:pPr>
              <a:spcBef>
                <a:spcPct val="20000"/>
              </a:spcBef>
              <a:buFontTx/>
              <a:buChar char="•"/>
            </a:pPr>
            <a:endParaRPr lang="en-US" sz="3200" dirty="0"/>
          </a:p>
          <a:p>
            <a:pPr>
              <a:spcBef>
                <a:spcPct val="20000"/>
              </a:spcBef>
              <a:buFontTx/>
              <a:buChar char="•"/>
            </a:pPr>
            <a:endParaRPr lang="en-US" sz="3200" dirty="0"/>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155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0" y="1352550"/>
            <a:ext cx="9144000" cy="1847850"/>
          </a:xfrm>
          <a:prstGeom prst="rect">
            <a:avLst/>
          </a:prstGeom>
          <a:noFill/>
          <a:ln w="9525">
            <a:noFill/>
            <a:miter lim="800000"/>
            <a:headEnd/>
            <a:tailEnd/>
          </a:ln>
        </p:spPr>
        <p:txBody>
          <a:bodyPr/>
          <a:lstStyle/>
          <a:p>
            <a:pPr lvl="1">
              <a:spcBef>
                <a:spcPts val="200"/>
              </a:spcBef>
              <a:defRPr/>
            </a:pPr>
            <a:r>
              <a:rPr lang="en-US" sz="2400" dirty="0">
                <a:latin typeface="Arial Narrow"/>
                <a:ea typeface="ＭＳ Ｐゴシック" charset="0"/>
                <a:cs typeface="Arial Narrow"/>
              </a:rPr>
              <a:t>     What is a Historic Property?</a:t>
            </a:r>
          </a:p>
          <a:p>
            <a:pPr marL="1257300" lvl="2" indent="-342900">
              <a:spcBef>
                <a:spcPts val="200"/>
              </a:spcBef>
              <a:buFont typeface="Arial Narrow" pitchFamily="34" charset="0"/>
              <a:buChar char="−"/>
              <a:defRPr/>
            </a:pPr>
            <a:r>
              <a:rPr lang="en-US" sz="2000" dirty="0">
                <a:latin typeface="Arial Narrow"/>
                <a:ea typeface="ＭＳ Ｐゴシック" charset="0"/>
                <a:cs typeface="Arial Narrow"/>
              </a:rPr>
              <a:t>Resources that are listed on or eligible for listing on the National Register of Historic Places (NRHP) including:</a:t>
            </a:r>
          </a:p>
          <a:p>
            <a:pPr marL="1714500" lvl="2" indent="-342900">
              <a:spcBef>
                <a:spcPts val="200"/>
              </a:spcBef>
              <a:buFont typeface="Arial" pitchFamily="34" charset="0"/>
              <a:buChar char="•"/>
              <a:defRPr/>
            </a:pPr>
            <a:r>
              <a:rPr lang="en-US" sz="1600" dirty="0">
                <a:latin typeface="Arial Narrow"/>
                <a:ea typeface="ＭＳ Ｐゴシック" charset="0"/>
                <a:cs typeface="Arial Narrow"/>
              </a:rPr>
              <a:t>Buildings, Districts, Structures, Objects, Sites (including archaeological sites)</a:t>
            </a:r>
          </a:p>
          <a:p>
            <a:pPr lvl="2">
              <a:spcBef>
                <a:spcPts val="200"/>
              </a:spcBef>
              <a:defRPr/>
            </a:pPr>
            <a:r>
              <a:rPr lang="en-US" sz="2400" dirty="0">
                <a:latin typeface="Arial Narrow"/>
                <a:ea typeface="ＭＳ Ｐゴシック" charset="0"/>
                <a:cs typeface="Arial Narrow"/>
              </a:rPr>
              <a:t>How do we identify historic properties?</a:t>
            </a:r>
          </a:p>
          <a:p>
            <a:pPr lvl="2">
              <a:spcBef>
                <a:spcPts val="200"/>
              </a:spcBef>
              <a:defRPr/>
            </a:pPr>
            <a:endParaRPr lang="en-US" sz="2000" dirty="0">
              <a:latin typeface="+mn-lt"/>
              <a:ea typeface="ＭＳ Ｐゴシック" charset="0"/>
              <a:cs typeface="Arial" charset="0"/>
            </a:endParaRPr>
          </a:p>
        </p:txBody>
      </p:sp>
      <p:sp>
        <p:nvSpPr>
          <p:cNvPr id="10" name="Content Placeholder 2"/>
          <p:cNvSpPr txBox="1">
            <a:spLocks/>
          </p:cNvSpPr>
          <p:nvPr/>
        </p:nvSpPr>
        <p:spPr bwMode="auto">
          <a:xfrm>
            <a:off x="3200400" y="457200"/>
            <a:ext cx="5943600" cy="666750"/>
          </a:xfrm>
          <a:prstGeom prst="rect">
            <a:avLst/>
          </a:prstGeom>
          <a:noFill/>
          <a:ln w="9525">
            <a:noFill/>
            <a:miter lim="800000"/>
            <a:headEnd/>
            <a:tailEnd/>
          </a:ln>
        </p:spPr>
        <p:txBody>
          <a:bodyPr/>
          <a:lstStyle/>
          <a:p>
            <a:pPr eaLnBrk="1" hangingPunct="1">
              <a:spcBef>
                <a:spcPct val="20000"/>
              </a:spcBef>
              <a:defRPr/>
            </a:pPr>
            <a:r>
              <a:rPr lang="en-US" sz="3200" kern="0" dirty="0">
                <a:latin typeface="Arial Narrow" pitchFamily="34" charset="0"/>
                <a:ea typeface="+mn-ea"/>
              </a:rPr>
              <a:t>Identification and Evaluation of Historic Properties</a:t>
            </a:r>
          </a:p>
        </p:txBody>
      </p:sp>
      <p:pic>
        <p:nvPicPr>
          <p:cNvPr id="11268" name="Picture 2" descr="\\IOWADSMFS30\IDED-Users$\aschmid3\Desktop\NR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70" y="3158780"/>
            <a:ext cx="3962400" cy="328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163" y="3176588"/>
            <a:ext cx="4572000" cy="3529012"/>
          </a:xfrm>
          <a:prstGeom prst="rect">
            <a:avLst/>
          </a:prstGeom>
        </p:spPr>
        <p:txBody>
          <a:bodyPr>
            <a:spAutoFit/>
          </a:bodyPr>
          <a:lstStyle/>
          <a:p>
            <a:pPr marL="1257300" lvl="2" indent="-342900">
              <a:spcBef>
                <a:spcPts val="200"/>
              </a:spcBef>
              <a:buFont typeface="Arial Narrow" pitchFamily="34" charset="0"/>
              <a:buChar char="−"/>
              <a:defRPr/>
            </a:pPr>
            <a:r>
              <a:rPr lang="en-US" sz="2000" dirty="0">
                <a:latin typeface="Arial Narrow"/>
                <a:ea typeface="ＭＳ Ｐゴシック" charset="0"/>
                <a:cs typeface="Arial Narrow"/>
              </a:rPr>
              <a:t>Check the National Register of Historic Places Database: </a:t>
            </a:r>
            <a:r>
              <a:rPr lang="en-US" sz="2000" dirty="0">
                <a:latin typeface="Arial Narrow"/>
                <a:ea typeface="ＭＳ Ｐゴシック" charset="0"/>
                <a:cs typeface="Arial Narrow"/>
                <a:hlinkClick r:id="rId4"/>
              </a:rPr>
              <a:t>http://nrhp.focus.nps.gov/natreghome.do?searchtype+natreghome</a:t>
            </a:r>
            <a:endParaRPr lang="en-US" sz="2000" dirty="0">
              <a:latin typeface="Arial Narrow"/>
              <a:ea typeface="ＭＳ Ｐゴシック" charset="0"/>
              <a:cs typeface="Arial Narrow"/>
            </a:endParaRPr>
          </a:p>
          <a:p>
            <a:pPr lvl="2">
              <a:spcBef>
                <a:spcPts val="200"/>
              </a:spcBef>
              <a:defRPr/>
            </a:pPr>
            <a:endParaRPr lang="en-US" sz="2000" dirty="0">
              <a:latin typeface="Arial" charset="0"/>
              <a:ea typeface="ＭＳ Ｐゴシック" charset="0"/>
              <a:cs typeface="Arial" charset="0"/>
            </a:endParaRPr>
          </a:p>
          <a:p>
            <a:pPr marL="1257300" lvl="2" indent="-342900">
              <a:spcBef>
                <a:spcPts val="200"/>
              </a:spcBef>
              <a:buFont typeface="Arial Narrow" pitchFamily="34" charset="0"/>
              <a:buChar char="−"/>
              <a:defRPr/>
            </a:pPr>
            <a:r>
              <a:rPr lang="en-US" sz="2000" dirty="0">
                <a:latin typeface="Arial Narrow"/>
                <a:ea typeface="ＭＳ Ｐゴシック" charset="0"/>
                <a:cs typeface="Arial Narrow"/>
              </a:rPr>
              <a:t>Check the State of Iowa Inventory by contacting the inventory coordinator Berry Bennett at 515.281.8742 or </a:t>
            </a:r>
            <a:r>
              <a:rPr lang="en-US" sz="2000" dirty="0">
                <a:latin typeface="Arial Narrow"/>
                <a:ea typeface="ＭＳ Ｐゴシック" charset="0"/>
                <a:cs typeface="Arial Narrow"/>
                <a:hlinkClick r:id="rId5"/>
              </a:rPr>
              <a:t>berry.bennett@iowa.gov</a:t>
            </a:r>
            <a:endParaRPr lang="en-US" sz="2000" dirty="0">
              <a:latin typeface="Arial Narrow"/>
              <a:ea typeface="ＭＳ Ｐゴシック" charset="0"/>
              <a:cs typeface="Arial Narrow"/>
            </a:endParaRPr>
          </a:p>
        </p:txBody>
      </p:sp>
      <p:pic>
        <p:nvPicPr>
          <p:cNvPr id="1127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99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8">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itle 1"/>
          <p:cNvSpPr>
            <a:spLocks noGrp="1"/>
          </p:cNvSpPr>
          <p:nvPr>
            <p:ph type="title"/>
          </p:nvPr>
        </p:nvSpPr>
        <p:spPr>
          <a:xfrm>
            <a:off x="290606" y="1308100"/>
            <a:ext cx="8001000" cy="795337"/>
          </a:xfrm>
        </p:spPr>
        <p:txBody>
          <a:bodyPr/>
          <a:lstStyle/>
          <a:p>
            <a:pPr algn="l"/>
            <a:r>
              <a:rPr lang="en-US" altLang="en-US" sz="3200" b="1" u="sng" dirty="0" smtClean="0">
                <a:ea typeface="ＭＳ Ｐゴシック" pitchFamily="34" charset="-128"/>
              </a:rPr>
              <a:t>Establishing Significance</a:t>
            </a:r>
          </a:p>
        </p:txBody>
      </p:sp>
      <p:sp>
        <p:nvSpPr>
          <p:cNvPr id="14341" name="Content Placeholder 2"/>
          <p:cNvSpPr txBox="1">
            <a:spLocks/>
          </p:cNvSpPr>
          <p:nvPr/>
        </p:nvSpPr>
        <p:spPr bwMode="auto">
          <a:xfrm>
            <a:off x="457200" y="2103437"/>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altLang="en-US" sz="1800" dirty="0">
                <a:latin typeface="Arial Narrow" pitchFamily="34" charset="0"/>
              </a:rPr>
              <a:t>Period of Significance</a:t>
            </a:r>
          </a:p>
          <a:p>
            <a:pPr lvl="1">
              <a:buFontTx/>
              <a:buNone/>
            </a:pPr>
            <a:r>
              <a:rPr lang="en-US" altLang="en-US" sz="1600" dirty="0">
                <a:latin typeface="Arial Narrow" pitchFamily="34" charset="0"/>
              </a:rPr>
              <a:t>If a property is NRHP eligible you document the era (date range) for when it achieved significance</a:t>
            </a:r>
            <a:r>
              <a:rPr lang="en-US" altLang="en-US" sz="1600" dirty="0" smtClean="0">
                <a:latin typeface="Arial Narrow" pitchFamily="34" charset="0"/>
              </a:rPr>
              <a:t>.</a:t>
            </a:r>
          </a:p>
          <a:p>
            <a:pPr lvl="1">
              <a:buFontTx/>
              <a:buNone/>
            </a:pPr>
            <a:endParaRPr lang="en-US" altLang="en-US" sz="1600" dirty="0">
              <a:latin typeface="Arial Narrow" pitchFamily="34" charset="0"/>
            </a:endParaRPr>
          </a:p>
          <a:p>
            <a:pPr lvl="1"/>
            <a:r>
              <a:rPr lang="en-US" altLang="en-US" sz="1600" dirty="0">
                <a:latin typeface="Arial Narrow" pitchFamily="34" charset="0"/>
              </a:rPr>
              <a:t>Typically for properties eligible for architecture/workmanship the Period of Significance is the date of </a:t>
            </a:r>
            <a:r>
              <a:rPr lang="en-US" altLang="en-US" sz="1600" dirty="0" smtClean="0">
                <a:latin typeface="Arial Narrow" pitchFamily="34" charset="0"/>
              </a:rPr>
              <a:t>construction </a:t>
            </a:r>
            <a:r>
              <a:rPr lang="en-US" altLang="en-US" sz="1600" b="1" dirty="0" smtClean="0">
                <a:latin typeface="Arial Narrow" pitchFamily="34" charset="0"/>
              </a:rPr>
              <a:t>(Criterion A)</a:t>
            </a:r>
            <a:endParaRPr lang="en-US" altLang="en-US" sz="1600" b="1" dirty="0">
              <a:latin typeface="Arial Narrow" pitchFamily="34" charset="0"/>
            </a:endParaRPr>
          </a:p>
          <a:p>
            <a:pPr lvl="1">
              <a:buFontTx/>
              <a:buNone/>
            </a:pPr>
            <a:endParaRPr lang="en-US" altLang="en-US" sz="1600" dirty="0">
              <a:latin typeface="Arial Narrow" pitchFamily="34" charset="0"/>
            </a:endParaRPr>
          </a:p>
          <a:p>
            <a:pPr lvl="1"/>
            <a:r>
              <a:rPr lang="en-US" altLang="en-US" sz="1600" dirty="0">
                <a:latin typeface="Arial Narrow" pitchFamily="34" charset="0"/>
              </a:rPr>
              <a:t>Typically for properties eligible for association with a significant person the Period of Significance is the date the significant person used the property</a:t>
            </a:r>
            <a:r>
              <a:rPr lang="en-US" altLang="en-US" sz="1600" dirty="0" smtClean="0">
                <a:latin typeface="Arial Narrow" pitchFamily="34" charset="0"/>
              </a:rPr>
              <a:t>. </a:t>
            </a:r>
            <a:r>
              <a:rPr lang="en-US" altLang="en-US" sz="1600" b="1" dirty="0" smtClean="0">
                <a:latin typeface="Arial Narrow" pitchFamily="34" charset="0"/>
              </a:rPr>
              <a:t>(Criterion B)</a:t>
            </a:r>
            <a:endParaRPr lang="en-US" altLang="en-US" sz="1600" b="1" dirty="0">
              <a:latin typeface="Arial Narrow" pitchFamily="34" charset="0"/>
            </a:endParaRPr>
          </a:p>
          <a:p>
            <a:pPr lvl="1"/>
            <a:endParaRPr lang="en-US" altLang="en-US" sz="1600" dirty="0">
              <a:latin typeface="Arial Narrow" pitchFamily="34" charset="0"/>
            </a:endParaRPr>
          </a:p>
          <a:p>
            <a:pPr lvl="1"/>
            <a:r>
              <a:rPr lang="en-US" altLang="en-US" sz="1600" dirty="0">
                <a:latin typeface="Arial Narrow" pitchFamily="34" charset="0"/>
              </a:rPr>
              <a:t>Typically for properties eligible for association with a significant event the Period of Significance is the time of the event.  This can be a single event like a speech, rally, convention, tragic event, accident, etc. usually 1-3 days, or it can be a longer period such as the development and growth of a commercial corridor maybe 20-50 years</a:t>
            </a:r>
            <a:r>
              <a:rPr lang="en-US" altLang="en-US" sz="1600" dirty="0" smtClean="0">
                <a:latin typeface="Arial Narrow" pitchFamily="34" charset="0"/>
              </a:rPr>
              <a:t>. </a:t>
            </a:r>
            <a:r>
              <a:rPr lang="en-US" altLang="en-US" sz="1600" b="1" dirty="0" smtClean="0">
                <a:latin typeface="Arial Narrow" pitchFamily="34" charset="0"/>
              </a:rPr>
              <a:t>(Criterion C)  </a:t>
            </a:r>
            <a:endParaRPr lang="en-US" altLang="en-US" sz="1600" b="1" dirty="0">
              <a:latin typeface="Arial Narrow" pitchFamily="34" charset="0"/>
            </a:endParaRPr>
          </a:p>
          <a:p>
            <a:pPr lvl="1">
              <a:buFontTx/>
              <a:buNone/>
            </a:pPr>
            <a:endParaRPr lang="en-US" altLang="en-US" sz="2000" dirty="0">
              <a:cs typeface="Arial" pitchFamily="34" charset="0"/>
            </a:endParaRPr>
          </a:p>
        </p:txBody>
      </p:sp>
      <p:sp>
        <p:nvSpPr>
          <p:cNvPr id="6" name="Title 1"/>
          <p:cNvSpPr txBox="1">
            <a:spLocks/>
          </p:cNvSpPr>
          <p:nvPr/>
        </p:nvSpPr>
        <p:spPr>
          <a:xfrm>
            <a:off x="6858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ONE</a:t>
            </a:r>
          </a:p>
        </p:txBody>
      </p:sp>
    </p:spTree>
    <p:extLst>
      <p:ext uri="{BB962C8B-B14F-4D97-AF65-F5344CB8AC3E}">
        <p14:creationId xmlns:p14="http://schemas.microsoft.com/office/powerpoint/2010/main" val="1274609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ontent Placeholder 2"/>
          <p:cNvSpPr txBox="1">
            <a:spLocks/>
          </p:cNvSpPr>
          <p:nvPr/>
        </p:nvSpPr>
        <p:spPr bwMode="auto">
          <a:xfrm>
            <a:off x="389591" y="2122581"/>
            <a:ext cx="82296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altLang="en-US" sz="2000" dirty="0">
                <a:latin typeface="Arial Narrow" pitchFamily="34" charset="0"/>
              </a:rPr>
              <a:t>Integrity</a:t>
            </a:r>
          </a:p>
          <a:p>
            <a:pPr lvl="1"/>
            <a:r>
              <a:rPr lang="en-US" altLang="en-US" sz="1600" dirty="0">
                <a:latin typeface="Arial Narrow" pitchFamily="34" charset="0"/>
              </a:rPr>
              <a:t>Does the building retain sufficient integrity to be eligible for the National Register?</a:t>
            </a:r>
          </a:p>
          <a:p>
            <a:pPr lvl="1"/>
            <a:r>
              <a:rPr lang="en-US" altLang="en-US" sz="1600" dirty="0">
                <a:latin typeface="Arial Narrow" pitchFamily="34" charset="0"/>
              </a:rPr>
              <a:t>Seven Aspects of Integrity:</a:t>
            </a:r>
          </a:p>
          <a:p>
            <a:pPr lvl="2"/>
            <a:r>
              <a:rPr lang="en-US" altLang="en-US" sz="1600" dirty="0">
                <a:latin typeface="Arial Narrow" pitchFamily="34" charset="0"/>
              </a:rPr>
              <a:t>Location</a:t>
            </a:r>
          </a:p>
          <a:p>
            <a:pPr lvl="2"/>
            <a:r>
              <a:rPr lang="en-US" altLang="en-US" sz="1600" dirty="0">
                <a:latin typeface="Arial Narrow" pitchFamily="34" charset="0"/>
              </a:rPr>
              <a:t>Design </a:t>
            </a:r>
          </a:p>
          <a:p>
            <a:pPr lvl="2"/>
            <a:r>
              <a:rPr lang="en-US" altLang="en-US" sz="1600" dirty="0">
                <a:latin typeface="Arial Narrow" pitchFamily="34" charset="0"/>
              </a:rPr>
              <a:t>Setting</a:t>
            </a:r>
          </a:p>
          <a:p>
            <a:pPr lvl="2"/>
            <a:r>
              <a:rPr lang="en-US" altLang="en-US" sz="1600" dirty="0">
                <a:latin typeface="Arial Narrow" pitchFamily="34" charset="0"/>
              </a:rPr>
              <a:t>Materials</a:t>
            </a:r>
          </a:p>
          <a:p>
            <a:pPr lvl="2"/>
            <a:r>
              <a:rPr lang="en-US" altLang="en-US" sz="1600" dirty="0">
                <a:latin typeface="Arial Narrow" pitchFamily="34" charset="0"/>
              </a:rPr>
              <a:t>Workmanship</a:t>
            </a:r>
          </a:p>
          <a:p>
            <a:pPr lvl="2"/>
            <a:r>
              <a:rPr lang="en-US" altLang="en-US" sz="1600" dirty="0">
                <a:latin typeface="Arial Narrow" pitchFamily="34" charset="0"/>
              </a:rPr>
              <a:t>Feeling </a:t>
            </a:r>
          </a:p>
          <a:p>
            <a:pPr lvl="2"/>
            <a:r>
              <a:rPr lang="en-US" altLang="en-US" sz="1600" dirty="0">
                <a:latin typeface="Arial Narrow" pitchFamily="34" charset="0"/>
              </a:rPr>
              <a:t>Association</a:t>
            </a:r>
          </a:p>
          <a:p>
            <a:pPr lvl="1"/>
            <a:r>
              <a:rPr lang="en-US" altLang="en-US" sz="2000" dirty="0">
                <a:latin typeface="Arial Narrow" pitchFamily="34" charset="0"/>
              </a:rPr>
              <a:t>Basically – would someone from the period of significance recognize the property today?</a:t>
            </a:r>
          </a:p>
        </p:txBody>
      </p:sp>
      <p:sp>
        <p:nvSpPr>
          <p:cNvPr id="6" name="Title 1"/>
          <p:cNvSpPr txBox="1">
            <a:spLocks/>
          </p:cNvSpPr>
          <p:nvPr/>
        </p:nvSpPr>
        <p:spPr>
          <a:xfrm>
            <a:off x="290606" y="13081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l"/>
            <a:r>
              <a:rPr lang="en-US" altLang="en-US" sz="3200" b="1" u="sng" smtClean="0">
                <a:ea typeface="ＭＳ Ｐゴシック" pitchFamily="34" charset="-128"/>
              </a:rPr>
              <a:t>Establishing Significance</a:t>
            </a:r>
            <a:endParaRPr lang="en-US" altLang="en-US" sz="3200" b="1" u="sng" dirty="0" smtClean="0">
              <a:ea typeface="ＭＳ Ｐゴシック" pitchFamily="34" charset="-128"/>
            </a:endParaRPr>
          </a:p>
        </p:txBody>
      </p:sp>
      <p:sp>
        <p:nvSpPr>
          <p:cNvPr id="7" name="Title 1"/>
          <p:cNvSpPr txBox="1">
            <a:spLocks/>
          </p:cNvSpPr>
          <p:nvPr/>
        </p:nvSpPr>
        <p:spPr>
          <a:xfrm>
            <a:off x="6858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ONE</a:t>
            </a:r>
          </a:p>
        </p:txBody>
      </p:sp>
    </p:spTree>
    <p:extLst>
      <p:ext uri="{BB962C8B-B14F-4D97-AF65-F5344CB8AC3E}">
        <p14:creationId xmlns:p14="http://schemas.microsoft.com/office/powerpoint/2010/main" val="30825929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57912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ontent Placeholder 2"/>
          <p:cNvSpPr txBox="1">
            <a:spLocks/>
          </p:cNvSpPr>
          <p:nvPr/>
        </p:nvSpPr>
        <p:spPr bwMode="auto">
          <a:xfrm>
            <a:off x="389591" y="2870946"/>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indent="0">
              <a:buNone/>
            </a:pPr>
            <a:r>
              <a:rPr lang="en-US" altLang="en-US" i="1" dirty="0" smtClean="0">
                <a:latin typeface="Arial Narrow" pitchFamily="34" charset="0"/>
              </a:rPr>
              <a:t>“That hour with Iowa SHPO staff is a far, far better thing…than I have ever done; it is a far, far better rest that I go to than I have ever known.” </a:t>
            </a:r>
          </a:p>
          <a:p>
            <a:pPr marL="0" indent="0">
              <a:buNone/>
            </a:pPr>
            <a:r>
              <a:rPr lang="en-US" altLang="en-US" sz="4000" i="1" dirty="0" smtClean="0">
                <a:latin typeface="Arial Narrow" pitchFamily="34" charset="0"/>
              </a:rPr>
              <a:t>					</a:t>
            </a:r>
            <a:r>
              <a:rPr lang="en-US" altLang="en-US" sz="1600" i="1" dirty="0" smtClean="0">
                <a:latin typeface="Arial Narrow" pitchFamily="34" charset="0"/>
              </a:rPr>
              <a:t>-what we imagine applicants say after a 1.5</a:t>
            </a:r>
            <a:endParaRPr lang="en-US" altLang="en-US" sz="4000" i="1" dirty="0">
              <a:latin typeface="Arial Narrow" pitchFamily="34" charset="0"/>
            </a:endParaRPr>
          </a:p>
        </p:txBody>
      </p:sp>
      <p:sp>
        <p:nvSpPr>
          <p:cNvPr id="6" name="Title 1"/>
          <p:cNvSpPr txBox="1">
            <a:spLocks/>
          </p:cNvSpPr>
          <p:nvPr/>
        </p:nvSpPr>
        <p:spPr>
          <a:xfrm>
            <a:off x="290606" y="13081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l"/>
            <a:r>
              <a:rPr lang="en-US" altLang="en-US" sz="3200" b="1" u="sng" dirty="0" smtClean="0">
                <a:ea typeface="ＭＳ Ｐゴシック" pitchFamily="34" charset="-128"/>
              </a:rPr>
              <a:t>Meet to Discuss with IEDA/SHPO</a:t>
            </a:r>
          </a:p>
        </p:txBody>
      </p:sp>
      <p:sp>
        <p:nvSpPr>
          <p:cNvPr id="7" name="Title 1"/>
          <p:cNvSpPr txBox="1">
            <a:spLocks/>
          </p:cNvSpPr>
          <p:nvPr/>
        </p:nvSpPr>
        <p:spPr>
          <a:xfrm>
            <a:off x="6858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ONE </a:t>
            </a:r>
            <a:r>
              <a:rPr lang="en-US" altLang="en-US" sz="1100" b="1" dirty="0" smtClean="0">
                <a:ea typeface="ＭＳ Ｐゴシック" pitchFamily="34" charset="-128"/>
              </a:rPr>
              <a:t>POINT</a:t>
            </a:r>
            <a:r>
              <a:rPr lang="en-US" altLang="en-US" sz="4000" b="1" dirty="0" smtClean="0">
                <a:ea typeface="ＭＳ Ｐゴシック" pitchFamily="34" charset="-128"/>
              </a:rPr>
              <a:t> </a:t>
            </a:r>
            <a:r>
              <a:rPr lang="en-US" altLang="en-US" sz="4000" b="1" dirty="0">
                <a:ea typeface="ＭＳ Ｐゴシック" pitchFamily="34" charset="-128"/>
              </a:rPr>
              <a:t>F</a:t>
            </a:r>
            <a:r>
              <a:rPr lang="en-US" altLang="en-US" sz="4000" b="1" dirty="0" smtClean="0">
                <a:ea typeface="ＭＳ Ｐゴシック" pitchFamily="34" charset="-128"/>
              </a:rPr>
              <a:t>IVE </a:t>
            </a:r>
          </a:p>
        </p:txBody>
      </p:sp>
      <p:sp>
        <p:nvSpPr>
          <p:cNvPr id="8" name="Content Placeholder 2"/>
          <p:cNvSpPr txBox="1">
            <a:spLocks/>
          </p:cNvSpPr>
          <p:nvPr/>
        </p:nvSpPr>
        <p:spPr bwMode="auto">
          <a:xfrm>
            <a:off x="528544" y="2103437"/>
            <a:ext cx="8229600" cy="76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indent="0">
              <a:buNone/>
            </a:pPr>
            <a:r>
              <a:rPr lang="en-US" altLang="en-US" sz="2000" dirty="0" smtClean="0">
                <a:latin typeface="Arial Narrow" pitchFamily="34" charset="0"/>
              </a:rPr>
              <a:t>Thirty days after Part 1 is submitted</a:t>
            </a:r>
          </a:p>
          <a:p>
            <a:pPr marL="0" indent="0">
              <a:buNone/>
            </a:pPr>
            <a:endParaRPr lang="en-US" altLang="en-US" sz="2000" dirty="0">
              <a:latin typeface="Arial Narrow" pitchFamily="34" charset="0"/>
            </a:endParaRPr>
          </a:p>
        </p:txBody>
      </p:sp>
    </p:spTree>
    <p:extLst>
      <p:ext uri="{BB962C8B-B14F-4D97-AF65-F5344CB8AC3E}">
        <p14:creationId xmlns:p14="http://schemas.microsoft.com/office/powerpoint/2010/main" val="18420949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over of Standards book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96118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TWO</a:t>
            </a:r>
          </a:p>
        </p:txBody>
      </p:sp>
    </p:spTree>
    <p:extLst>
      <p:ext uri="{BB962C8B-B14F-4D97-AF65-F5344CB8AC3E}">
        <p14:creationId xmlns:p14="http://schemas.microsoft.com/office/powerpoint/2010/main" val="366945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1684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b="1" u="sng" dirty="0" smtClean="0">
                <a:latin typeface="Arial Narrow"/>
                <a:cs typeface="Arial Narrow"/>
              </a:rPr>
              <a:t>Rehabilitation Standards</a:t>
            </a:r>
            <a:endParaRPr lang="en-US" sz="2400" dirty="0" smtClean="0">
              <a:latin typeface="Arial Narrow"/>
              <a:cs typeface="Arial Narrow"/>
            </a:endParaRPr>
          </a:p>
        </p:txBody>
      </p:sp>
      <p:pic>
        <p:nvPicPr>
          <p:cNvPr id="2560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3"/>
          <p:cNvSpPr txBox="1">
            <a:spLocks noChangeArrowheads="1"/>
          </p:cNvSpPr>
          <p:nvPr/>
        </p:nvSpPr>
        <p:spPr bwMode="auto">
          <a:xfrm>
            <a:off x="609600" y="18288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90000"/>
              </a:lnSpc>
              <a:buFont typeface="Monotype Sorts" pitchFamily="1" charset="2"/>
              <a:buNone/>
            </a:pPr>
            <a:r>
              <a:rPr lang="en-US" altLang="en-US" sz="2000" dirty="0">
                <a:latin typeface="Arial Narrow" pitchFamily="34" charset="0"/>
              </a:rPr>
              <a:t>Standard 1</a:t>
            </a:r>
          </a:p>
          <a:p>
            <a:pPr>
              <a:buFont typeface="Monotype Sorts" pitchFamily="1" charset="2"/>
              <a:buNone/>
            </a:pPr>
            <a:r>
              <a:rPr lang="en-US" altLang="en-US" sz="1600" dirty="0">
                <a:latin typeface="Arial Narrow" pitchFamily="34" charset="0"/>
              </a:rPr>
              <a:t>A property shall be used for its historic purpose or be placed in  a new use that requires minimal change to the defining characteristics of the building and its site and environment.</a:t>
            </a:r>
          </a:p>
          <a:p>
            <a:pPr>
              <a:lnSpc>
                <a:spcPct val="90000"/>
              </a:lnSpc>
              <a:buFont typeface="Monotype Sorts" pitchFamily="1" charset="2"/>
              <a:buNone/>
            </a:pPr>
            <a:r>
              <a:rPr lang="en-US" altLang="en-US" sz="2000" dirty="0">
                <a:latin typeface="Arial Narrow" pitchFamily="34" charset="0"/>
              </a:rPr>
              <a:t>Standard 2</a:t>
            </a:r>
          </a:p>
          <a:p>
            <a:pPr>
              <a:lnSpc>
                <a:spcPct val="90000"/>
              </a:lnSpc>
              <a:buFont typeface="Monotype Sorts" pitchFamily="1" charset="2"/>
              <a:buNone/>
            </a:pPr>
            <a:r>
              <a:rPr lang="en-US" altLang="en-US" sz="1600" dirty="0">
                <a:latin typeface="Arial Narrow" pitchFamily="34" charset="0"/>
              </a:rPr>
              <a:t>The historic character of a property shall be retained and preserved.  The removal of historic materials   or alteration of features and  spaces that characterize a property shall be avoided. </a:t>
            </a:r>
          </a:p>
          <a:p>
            <a:pPr>
              <a:lnSpc>
                <a:spcPct val="90000"/>
              </a:lnSpc>
              <a:buFont typeface="Monotype Sorts" pitchFamily="1" charset="2"/>
              <a:buNone/>
            </a:pPr>
            <a:r>
              <a:rPr lang="en-US" altLang="en-US" sz="2000" dirty="0">
                <a:latin typeface="Arial Narrow" pitchFamily="34" charset="0"/>
              </a:rPr>
              <a:t>Standard 3</a:t>
            </a:r>
          </a:p>
          <a:p>
            <a:pPr>
              <a:lnSpc>
                <a:spcPct val="90000"/>
              </a:lnSpc>
              <a:buFont typeface="Monotype Sorts" pitchFamily="1" charset="2"/>
              <a:buNone/>
            </a:pPr>
            <a:r>
              <a:rPr lang="en-US" altLang="en-US" sz="1600" dirty="0">
                <a:latin typeface="Arial Narrow" pitchFamily="34" charset="0"/>
              </a:rPr>
              <a:t>Each property shall be recognized as a physical record of its time, place, and use. Changes that create a false sense of historical development, such as adding conjectural features or architectural elements from other buildings, shall not be undertaken.</a:t>
            </a:r>
          </a:p>
          <a:p>
            <a:pPr>
              <a:lnSpc>
                <a:spcPct val="90000"/>
              </a:lnSpc>
              <a:buFont typeface="Monotype Sorts" pitchFamily="1" charset="2"/>
              <a:buNone/>
            </a:pPr>
            <a:r>
              <a:rPr lang="en-US" altLang="en-US" sz="2000" dirty="0">
                <a:latin typeface="Arial Narrow" pitchFamily="34" charset="0"/>
              </a:rPr>
              <a:t>Standard 4</a:t>
            </a:r>
          </a:p>
          <a:p>
            <a:pPr>
              <a:lnSpc>
                <a:spcPct val="90000"/>
              </a:lnSpc>
              <a:buFont typeface="Monotype Sorts" pitchFamily="1" charset="2"/>
              <a:buNone/>
            </a:pPr>
            <a:r>
              <a:rPr lang="en-US" altLang="en-US" sz="1600" dirty="0">
                <a:latin typeface="Arial Narrow" pitchFamily="34" charset="0"/>
              </a:rPr>
              <a:t>Most properties change over time; those changes that have acquired historic significance in their own right shall be retained and preserved</a:t>
            </a:r>
          </a:p>
          <a:p>
            <a:pPr>
              <a:lnSpc>
                <a:spcPct val="90000"/>
              </a:lnSpc>
              <a:buFont typeface="Monotype Sorts" pitchFamily="1" charset="2"/>
              <a:buNone/>
            </a:pPr>
            <a:r>
              <a:rPr lang="en-US" altLang="en-US" sz="2000" dirty="0">
                <a:latin typeface="Arial Narrow" pitchFamily="34" charset="0"/>
              </a:rPr>
              <a:t>Standard 5</a:t>
            </a:r>
          </a:p>
          <a:p>
            <a:pPr>
              <a:lnSpc>
                <a:spcPct val="90000"/>
              </a:lnSpc>
              <a:buFont typeface="Monotype Sorts" pitchFamily="1" charset="2"/>
              <a:buNone/>
            </a:pPr>
            <a:r>
              <a:rPr lang="en-US" altLang="en-US" sz="1600" dirty="0">
                <a:latin typeface="Arial Narrow" pitchFamily="34" charset="0"/>
              </a:rPr>
              <a:t>Distinctive features, finishes, and construction techniques or examples of craftsmanship that characterize a historic property shall be preserved.</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TWO</a:t>
            </a:r>
          </a:p>
        </p:txBody>
      </p:sp>
    </p:spTree>
    <p:extLst>
      <p:ext uri="{BB962C8B-B14F-4D97-AF65-F5344CB8AC3E}">
        <p14:creationId xmlns:p14="http://schemas.microsoft.com/office/powerpoint/2010/main" val="18609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4732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b="1" u="sng" dirty="0" smtClean="0">
                <a:latin typeface="Arial Narrow"/>
                <a:cs typeface="Arial Narrow"/>
              </a:rPr>
              <a:t>Rehabilitation Standards</a:t>
            </a:r>
            <a:endParaRPr lang="en-US" sz="2400" dirty="0" smtClean="0">
              <a:latin typeface="Arial Narrow"/>
              <a:cs typeface="Arial Narrow"/>
            </a:endParaRPr>
          </a:p>
        </p:txBody>
      </p:sp>
      <p:pic>
        <p:nvPicPr>
          <p:cNvPr id="2662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p:cNvSpPr txBox="1">
            <a:spLocks noChangeArrowheads="1"/>
          </p:cNvSpPr>
          <p:nvPr/>
        </p:nvSpPr>
        <p:spPr bwMode="auto">
          <a:xfrm>
            <a:off x="914400" y="24384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90000"/>
              </a:lnSpc>
              <a:buFont typeface="Monotype Sorts" pitchFamily="1" charset="2"/>
              <a:buNone/>
            </a:pPr>
            <a:r>
              <a:rPr lang="en-US" altLang="en-US" sz="2000" dirty="0">
                <a:latin typeface="Arial Narrow" pitchFamily="34" charset="0"/>
              </a:rPr>
              <a:t>Standard 6</a:t>
            </a:r>
          </a:p>
          <a:p>
            <a:pPr>
              <a:lnSpc>
                <a:spcPct val="90000"/>
              </a:lnSpc>
              <a:buFont typeface="Monotype Sorts" pitchFamily="1" charset="2"/>
              <a:buNone/>
            </a:pPr>
            <a:r>
              <a:rPr lang="en-US" altLang="en-US" sz="1600" dirty="0">
                <a:latin typeface="Arial Narrow" pitchFamily="34" charset="0"/>
              </a:rPr>
              <a:t>Deteriorated historic features shall be repaired rather than replaced. Where the severity of deterioration requires replacement of a distinctive feature, the new feature shall match the old in design, color, texture, and other visual qualities and, where possible, materials. Replacement of missing features shall be substantiated by documentary, physical, or pictorial evidence</a:t>
            </a:r>
            <a:r>
              <a:rPr lang="en-US" altLang="en-US" sz="2000" dirty="0"/>
              <a:t>.</a:t>
            </a: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Standard 7</a:t>
            </a:r>
          </a:p>
          <a:p>
            <a:pPr>
              <a:buFont typeface="Monotype Sorts" pitchFamily="1" charset="2"/>
              <a:buNone/>
            </a:pPr>
            <a:r>
              <a:rPr lang="en-US" altLang="en-US" sz="1600" dirty="0">
                <a:latin typeface="Arial Narrow" pitchFamily="34" charset="0"/>
              </a:rPr>
              <a:t>Chemical or physical treatments, such as sandblasting, that cause damage to historic materials shall not be used. The surface cleaning of structures, if appropriate, shall be undertaken using the gentlest means possible.</a:t>
            </a:r>
          </a:p>
          <a:p>
            <a:pPr>
              <a:lnSpc>
                <a:spcPct val="90000"/>
              </a:lnSpc>
              <a:buFont typeface="Monotype Sorts" pitchFamily="1" charset="2"/>
              <a:buNone/>
            </a:pPr>
            <a:r>
              <a:rPr lang="en-US" altLang="en-US" sz="2000" dirty="0">
                <a:latin typeface="Arial Narrow" pitchFamily="34" charset="0"/>
              </a:rPr>
              <a:t>Standard 8</a:t>
            </a:r>
          </a:p>
          <a:p>
            <a:pPr>
              <a:lnSpc>
                <a:spcPct val="90000"/>
              </a:lnSpc>
              <a:buFont typeface="Monotype Sorts" pitchFamily="1" charset="2"/>
              <a:buNone/>
            </a:pPr>
            <a:r>
              <a:rPr lang="en-US" altLang="en-US" sz="1600" dirty="0">
                <a:latin typeface="Arial Narrow" pitchFamily="34" charset="0"/>
              </a:rPr>
              <a:t>Significant archeological resources affected by a project shall be protected and preserved. If such resources must be disturbed, mitigation measures shall be undertaken</a:t>
            </a:r>
            <a:r>
              <a:rPr lang="en-US" altLang="en-US" sz="1600" dirty="0" smtClean="0">
                <a:latin typeface="Arial Narrow" pitchFamily="34" charset="0"/>
              </a:rPr>
              <a:t>.</a:t>
            </a:r>
            <a:endParaRPr lang="en-US" altLang="en-US" sz="1600" dirty="0">
              <a:latin typeface="Arial Narrow" pitchFamily="34" charset="0"/>
            </a:endParaRP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TWO</a:t>
            </a:r>
          </a:p>
        </p:txBody>
      </p:sp>
    </p:spTree>
    <p:extLst>
      <p:ext uri="{BB962C8B-B14F-4D97-AF65-F5344CB8AC3E}">
        <p14:creationId xmlns:p14="http://schemas.microsoft.com/office/powerpoint/2010/main" val="250884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2446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b="1" u="sng" dirty="0" smtClean="0">
                <a:latin typeface="Arial Narrow"/>
                <a:cs typeface="Arial Narrow"/>
              </a:rPr>
              <a:t>Rehabilitation Standards</a:t>
            </a:r>
            <a:endParaRPr lang="en-US" sz="2400" dirty="0" smtClean="0">
              <a:latin typeface="Arial Narrow"/>
              <a:cs typeface="Arial Narrow"/>
            </a:endParaRPr>
          </a:p>
        </p:txBody>
      </p:sp>
      <p:pic>
        <p:nvPicPr>
          <p:cNvPr id="2662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3"/>
          <p:cNvSpPr txBox="1">
            <a:spLocks noChangeArrowheads="1"/>
          </p:cNvSpPr>
          <p:nvPr/>
        </p:nvSpPr>
        <p:spPr bwMode="auto">
          <a:xfrm>
            <a:off x="914400" y="19050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90000"/>
              </a:lnSpc>
              <a:buFont typeface="Monotype Sorts" pitchFamily="1" charset="2"/>
              <a:buNone/>
            </a:pPr>
            <a:r>
              <a:rPr lang="en-US" altLang="en-US" sz="2000" dirty="0" smtClean="0">
                <a:latin typeface="Arial Narrow" pitchFamily="34" charset="0"/>
              </a:rPr>
              <a:t>Standard </a:t>
            </a:r>
            <a:r>
              <a:rPr lang="en-US" altLang="en-US" sz="2000" dirty="0">
                <a:latin typeface="Arial Narrow" pitchFamily="34" charset="0"/>
              </a:rPr>
              <a:t>9</a:t>
            </a:r>
          </a:p>
          <a:p>
            <a:pPr>
              <a:buFont typeface="Monotype Sorts" pitchFamily="1" charset="2"/>
              <a:buNone/>
            </a:pPr>
            <a:r>
              <a:rPr lang="en-US" altLang="en-US" sz="1600" dirty="0">
                <a:latin typeface="Arial Narrow" pitchFamily="34" charset="0"/>
              </a:rPr>
              <a:t>New additions, exterior alterations, or related new construction shall not destroy historic materials that characterize the property. The new work shall be differentiated from the old and shall be compatible with the massing, size, scale, and architectural features to protect the historic integrity of the property and its environment.</a:t>
            </a:r>
          </a:p>
          <a:p>
            <a:pPr>
              <a:buFont typeface="Monotype Sorts" pitchFamily="1" charset="2"/>
              <a:buNone/>
            </a:pPr>
            <a:r>
              <a:rPr lang="en-US" altLang="en-US" sz="2000" dirty="0">
                <a:latin typeface="Arial Narrow" pitchFamily="34" charset="0"/>
              </a:rPr>
              <a:t>Standard 10</a:t>
            </a:r>
          </a:p>
          <a:p>
            <a:pPr>
              <a:lnSpc>
                <a:spcPct val="90000"/>
              </a:lnSpc>
              <a:buFont typeface="Monotype Sorts" pitchFamily="1" charset="2"/>
              <a:buNone/>
            </a:pPr>
            <a:r>
              <a:rPr lang="en-US" altLang="en-US" sz="1600" dirty="0">
                <a:latin typeface="Arial Narrow" pitchFamily="34" charset="0"/>
              </a:rPr>
              <a:t>New additions and adjacent or related new construction shall be undertaken in such a manner that if removed in the future, the essential form and integrity of the historic property and its environment would be unimpaired.</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TWO</a:t>
            </a:r>
          </a:p>
        </p:txBody>
      </p:sp>
    </p:spTree>
    <p:extLst>
      <p:ext uri="{BB962C8B-B14F-4D97-AF65-F5344CB8AC3E}">
        <p14:creationId xmlns:p14="http://schemas.microsoft.com/office/powerpoint/2010/main" val="396437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10160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a:pPr>
            <a:r>
              <a:rPr lang="en-US" b="1" u="sng" dirty="0" smtClean="0">
                <a:latin typeface="Arial Narrow"/>
                <a:cs typeface="Arial Narrow"/>
              </a:rPr>
              <a:t>Rehabilitation Guidelines</a:t>
            </a:r>
            <a:endParaRPr lang="en-US" sz="2400" dirty="0" smtClean="0">
              <a:latin typeface="Arial Narrow"/>
              <a:cs typeface="Arial Narrow"/>
            </a:endParaRPr>
          </a:p>
        </p:txBody>
      </p:sp>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698500" y="16002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90000"/>
              </a:lnSpc>
              <a:buFont typeface="Monotype Sorts" pitchFamily="1" charset="2"/>
              <a:buNone/>
            </a:pPr>
            <a:r>
              <a:rPr lang="en-US" altLang="en-US" sz="1600" dirty="0">
                <a:latin typeface="Arial Narrow" pitchFamily="34" charset="0"/>
              </a:rPr>
              <a:t>The Guidelines are intended to assist in applying the Standards to projects generally; consequently they are not meant to give case-specific advice or address exceptions or rare instances</a:t>
            </a:r>
          </a:p>
          <a:p>
            <a:pPr>
              <a:lnSpc>
                <a:spcPct val="90000"/>
              </a:lnSpc>
              <a:buFont typeface="Monotype Sorts" pitchFamily="1" charset="2"/>
              <a:buNone/>
            </a:pPr>
            <a:r>
              <a:rPr lang="en-US" altLang="en-US" sz="2000" dirty="0" smtClean="0">
                <a:latin typeface="Arial Narrow" pitchFamily="34" charset="0"/>
              </a:rPr>
              <a:t>Identify</a:t>
            </a:r>
            <a:r>
              <a:rPr lang="en-US" altLang="en-US" sz="2000" dirty="0">
                <a:latin typeface="Arial Narrow" pitchFamily="34" charset="0"/>
              </a:rPr>
              <a:t>, Retain and Preserve</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Protect &amp; Maintain</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Repair</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Replace</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Design for Missing Features</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Alterations/Additions</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2000" dirty="0">
                <a:latin typeface="Arial Narrow" pitchFamily="34" charset="0"/>
              </a:rPr>
              <a:t>Code Considerations</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1600" dirty="0">
                <a:latin typeface="Arial Narrow" pitchFamily="34" charset="0"/>
              </a:rPr>
              <a:t>.</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TWO</a:t>
            </a:r>
          </a:p>
        </p:txBody>
      </p:sp>
    </p:spTree>
    <p:extLst>
      <p:ext uri="{BB962C8B-B14F-4D97-AF65-F5344CB8AC3E}">
        <p14:creationId xmlns:p14="http://schemas.microsoft.com/office/powerpoint/2010/main" val="381570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698500" y="16002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sz="1600" b="1" dirty="0"/>
              <a:t>261—49.13(404A) Registration application. </a:t>
            </a:r>
            <a:r>
              <a:rPr lang="en-US" sz="1600" dirty="0"/>
              <a:t>If </a:t>
            </a:r>
            <a:r>
              <a:rPr lang="en-US" sz="1600" strike="sngStrike" dirty="0">
                <a:solidFill>
                  <a:srgbClr val="FF0000"/>
                </a:solidFill>
              </a:rPr>
              <a:t>the </a:t>
            </a:r>
            <a:r>
              <a:rPr lang="en-US" sz="1600" strike="sngStrike" dirty="0" err="1">
                <a:solidFill>
                  <a:srgbClr val="FF0000"/>
                </a:solidFill>
              </a:rPr>
              <a:t>department</a:t>
            </a:r>
            <a:r>
              <a:rPr lang="en-US" sz="1600" u="sng" dirty="0" err="1">
                <a:solidFill>
                  <a:srgbClr val="FF0000"/>
                </a:solidFill>
              </a:rPr>
              <a:t>the</a:t>
            </a:r>
            <a:r>
              <a:rPr lang="en-US" sz="1600" u="sng" dirty="0">
                <a:solidFill>
                  <a:srgbClr val="FF0000"/>
                </a:solidFill>
              </a:rPr>
              <a:t> authority </a:t>
            </a:r>
            <a:r>
              <a:rPr lang="en-US" sz="1600" dirty="0"/>
              <a:t>has approved Part 1 and Part 2 applications for a project, the applicant may submit a historic tax credit registration application </a:t>
            </a:r>
            <a:r>
              <a:rPr lang="en-US" sz="1600" u="sng" dirty="0">
                <a:solidFill>
                  <a:srgbClr val="FF0000"/>
                </a:solidFill>
              </a:rPr>
              <a:t>to the authority</a:t>
            </a:r>
            <a:r>
              <a:rPr lang="en-US" sz="1600" dirty="0">
                <a:solidFill>
                  <a:srgbClr val="FF0000"/>
                </a:solidFill>
              </a:rPr>
              <a:t> </a:t>
            </a:r>
            <a:r>
              <a:rPr lang="en-US" sz="1600" dirty="0"/>
              <a:t>during the applicable registration period. The </a:t>
            </a:r>
            <a:r>
              <a:rPr lang="en-US" sz="1600" b="1" dirty="0"/>
              <a:t>registration application is used to determine whether the project is ready to proceed both financially and logistically.</a:t>
            </a:r>
            <a:r>
              <a:rPr lang="en-US" sz="1600" dirty="0"/>
              <a:t> The registration application is also used to confirm whether the proposed work will meet the substantial rehabilitation test and whether the project is a small project or a large project. The registration application is also used to obtain background information, including information that may disqualify an applicant from participating in the program, as well as other information about the applicant, related persons, and related entities. Though the application process is largely the same for small projects as it is for large projects, there are some differences. For details on those differences, see rule 261—49.8(404A).</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1600" dirty="0">
                <a:latin typeface="Arial Narrow" pitchFamily="34" charset="0"/>
              </a:rPr>
              <a:t>.</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REGISTRATION</a:t>
            </a:r>
          </a:p>
        </p:txBody>
      </p:sp>
    </p:spTree>
    <p:extLst>
      <p:ext uri="{BB962C8B-B14F-4D97-AF65-F5344CB8AC3E}">
        <p14:creationId xmlns:p14="http://schemas.microsoft.com/office/powerpoint/2010/main" val="61596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1143000"/>
          </a:xfrm>
        </p:spPr>
        <p:txBody>
          <a:bodyPr>
            <a:normAutofit/>
          </a:bodyPr>
          <a:lstStyle/>
          <a:p>
            <a:pPr algn="l"/>
            <a:r>
              <a:rPr lang="en-US" sz="2800" dirty="0" smtClean="0"/>
              <a:t>Preservation Using Federal Tax Credits in FFY 2014</a:t>
            </a:r>
            <a:endParaRPr lang="en-US" sz="2800" dirty="0"/>
          </a:p>
        </p:txBody>
      </p:sp>
      <p:sp>
        <p:nvSpPr>
          <p:cNvPr id="3" name="Content Placeholder 2"/>
          <p:cNvSpPr>
            <a:spLocks noGrp="1"/>
          </p:cNvSpPr>
          <p:nvPr>
            <p:ph idx="1"/>
          </p:nvPr>
        </p:nvSpPr>
        <p:spPr>
          <a:xfrm>
            <a:off x="457200" y="1540067"/>
            <a:ext cx="8229600" cy="5105400"/>
          </a:xfrm>
        </p:spPr>
        <p:txBody>
          <a:bodyPr>
            <a:normAutofit fontScale="55000" lnSpcReduction="20000"/>
          </a:bodyPr>
          <a:lstStyle/>
          <a:p>
            <a:r>
              <a:rPr lang="en-US" sz="2200" dirty="0" smtClean="0"/>
              <a:t>Kansas</a:t>
            </a:r>
          </a:p>
          <a:p>
            <a:pPr lvl="1"/>
            <a:r>
              <a:rPr lang="en-US" sz="2200" dirty="0" smtClean="0"/>
              <a:t>Approved Part 1-</a:t>
            </a:r>
            <a:r>
              <a:rPr lang="en-US" sz="2200" b="1" dirty="0" smtClean="0"/>
              <a:t>13</a:t>
            </a:r>
            <a:r>
              <a:rPr lang="en-US" sz="2200" dirty="0" smtClean="0"/>
              <a:t> </a:t>
            </a:r>
          </a:p>
          <a:p>
            <a:pPr lvl="1"/>
            <a:r>
              <a:rPr lang="en-US" sz="2200" dirty="0"/>
              <a:t>Approved Part </a:t>
            </a:r>
            <a:r>
              <a:rPr lang="en-US" sz="2200" dirty="0" smtClean="0"/>
              <a:t>2-</a:t>
            </a:r>
            <a:r>
              <a:rPr lang="en-US" sz="2200" b="1" dirty="0" smtClean="0"/>
              <a:t>11</a:t>
            </a:r>
            <a:r>
              <a:rPr lang="en-US" sz="2200" dirty="0" smtClean="0"/>
              <a:t> </a:t>
            </a:r>
          </a:p>
          <a:p>
            <a:pPr lvl="1"/>
            <a:r>
              <a:rPr lang="en-US" sz="2200" dirty="0"/>
              <a:t>Approved Part </a:t>
            </a:r>
            <a:r>
              <a:rPr lang="en-US" sz="2200" dirty="0" smtClean="0"/>
              <a:t>3- </a:t>
            </a:r>
            <a:r>
              <a:rPr lang="en-US" sz="2200" b="1" dirty="0" smtClean="0"/>
              <a:t>9 </a:t>
            </a:r>
          </a:p>
          <a:p>
            <a:pPr lvl="1"/>
            <a:r>
              <a:rPr lang="en-US" sz="2200" dirty="0" smtClean="0"/>
              <a:t>Total QRE’s at Completion </a:t>
            </a:r>
            <a:r>
              <a:rPr lang="en-US" sz="2200" b="1" dirty="0" smtClean="0"/>
              <a:t>$32,340,132.00</a:t>
            </a:r>
            <a:endParaRPr lang="en-US" sz="2200" b="1" dirty="0"/>
          </a:p>
          <a:p>
            <a:r>
              <a:rPr lang="en-US" sz="2200" dirty="0" smtClean="0"/>
              <a:t>Missouri</a:t>
            </a:r>
          </a:p>
          <a:p>
            <a:pPr lvl="1"/>
            <a:r>
              <a:rPr lang="en-US" sz="2200" dirty="0"/>
              <a:t>Approved Part 1</a:t>
            </a:r>
            <a:r>
              <a:rPr lang="en-US" sz="2200" dirty="0" smtClean="0"/>
              <a:t>-</a:t>
            </a:r>
            <a:r>
              <a:rPr lang="en-US" sz="2200" b="1" dirty="0" smtClean="0"/>
              <a:t>89</a:t>
            </a:r>
            <a:r>
              <a:rPr lang="en-US" sz="2200" dirty="0" smtClean="0"/>
              <a:t> </a:t>
            </a:r>
            <a:endParaRPr lang="en-US" sz="2200" dirty="0"/>
          </a:p>
          <a:p>
            <a:pPr lvl="1"/>
            <a:r>
              <a:rPr lang="en-US" sz="2200" dirty="0"/>
              <a:t>Approved Part 2</a:t>
            </a:r>
            <a:r>
              <a:rPr lang="en-US" sz="2200" dirty="0" smtClean="0"/>
              <a:t>-</a:t>
            </a:r>
            <a:r>
              <a:rPr lang="en-US" sz="2200" b="1" dirty="0" smtClean="0"/>
              <a:t>109</a:t>
            </a:r>
            <a:endParaRPr lang="en-US" sz="2200" b="1" dirty="0"/>
          </a:p>
          <a:p>
            <a:pPr lvl="1"/>
            <a:r>
              <a:rPr lang="en-US" sz="2200" dirty="0"/>
              <a:t>Approved Part 3</a:t>
            </a:r>
            <a:r>
              <a:rPr lang="en-US" sz="2200" dirty="0" smtClean="0"/>
              <a:t>-</a:t>
            </a:r>
            <a:r>
              <a:rPr lang="en-US" sz="2200" b="1" dirty="0" smtClean="0"/>
              <a:t>60</a:t>
            </a:r>
            <a:endParaRPr lang="en-US" sz="2200" b="1" dirty="0"/>
          </a:p>
          <a:p>
            <a:pPr lvl="1"/>
            <a:r>
              <a:rPr lang="en-US" sz="2200" dirty="0"/>
              <a:t>Total QRE’s at Completion </a:t>
            </a:r>
            <a:r>
              <a:rPr lang="en-US" sz="2200" b="1" dirty="0" smtClean="0"/>
              <a:t>$155,051,092.00</a:t>
            </a:r>
          </a:p>
          <a:p>
            <a:r>
              <a:rPr lang="en-US" sz="2200" dirty="0" smtClean="0"/>
              <a:t>Minnesota</a:t>
            </a:r>
            <a:endParaRPr lang="en-US" sz="2200" dirty="0"/>
          </a:p>
          <a:p>
            <a:pPr lvl="1"/>
            <a:r>
              <a:rPr lang="en-US" sz="2200" dirty="0"/>
              <a:t>Approved Part 1-</a:t>
            </a:r>
            <a:r>
              <a:rPr lang="en-US" sz="2200" b="1" dirty="0" smtClean="0"/>
              <a:t>11</a:t>
            </a:r>
            <a:r>
              <a:rPr lang="en-US" sz="2200" dirty="0" smtClean="0"/>
              <a:t> </a:t>
            </a:r>
            <a:endParaRPr lang="en-US" sz="2200" dirty="0"/>
          </a:p>
          <a:p>
            <a:pPr lvl="1"/>
            <a:r>
              <a:rPr lang="en-US" sz="2200" dirty="0"/>
              <a:t>Approved Part 2-</a:t>
            </a:r>
            <a:r>
              <a:rPr lang="en-US" sz="2200" b="1" dirty="0" smtClean="0"/>
              <a:t>10</a:t>
            </a:r>
            <a:r>
              <a:rPr lang="en-US" sz="2200" dirty="0" smtClean="0"/>
              <a:t> </a:t>
            </a:r>
            <a:endParaRPr lang="en-US" sz="2200" dirty="0"/>
          </a:p>
          <a:p>
            <a:pPr lvl="1"/>
            <a:r>
              <a:rPr lang="en-US" sz="2200" dirty="0"/>
              <a:t>Approved Part 3- </a:t>
            </a:r>
            <a:r>
              <a:rPr lang="en-US" sz="2200" b="1" dirty="0" smtClean="0"/>
              <a:t>8</a:t>
            </a:r>
            <a:r>
              <a:rPr lang="en-US" sz="2200" dirty="0" smtClean="0"/>
              <a:t> </a:t>
            </a:r>
            <a:endParaRPr lang="en-US" sz="2200" dirty="0"/>
          </a:p>
          <a:p>
            <a:pPr lvl="1"/>
            <a:r>
              <a:rPr lang="en-US" sz="2200" dirty="0"/>
              <a:t>Total QRE’s at Completion </a:t>
            </a:r>
            <a:r>
              <a:rPr lang="en-US" sz="2200" b="1" dirty="0" smtClean="0"/>
              <a:t>$119,677,966.00</a:t>
            </a:r>
          </a:p>
          <a:p>
            <a:r>
              <a:rPr lang="en-US" sz="2200" dirty="0" smtClean="0"/>
              <a:t>Nebraska</a:t>
            </a:r>
            <a:endParaRPr lang="en-US" sz="2200" dirty="0"/>
          </a:p>
          <a:p>
            <a:pPr lvl="1"/>
            <a:r>
              <a:rPr lang="en-US" sz="2200" dirty="0"/>
              <a:t>Approved Part 1</a:t>
            </a:r>
            <a:r>
              <a:rPr lang="en-US" sz="2200" dirty="0" smtClean="0"/>
              <a:t>-</a:t>
            </a:r>
            <a:r>
              <a:rPr lang="en-US" sz="2200" b="1" dirty="0" smtClean="0"/>
              <a:t>12</a:t>
            </a:r>
            <a:r>
              <a:rPr lang="en-US" sz="2200" dirty="0" smtClean="0"/>
              <a:t> </a:t>
            </a:r>
            <a:endParaRPr lang="en-US" sz="2200" dirty="0"/>
          </a:p>
          <a:p>
            <a:pPr lvl="1"/>
            <a:r>
              <a:rPr lang="en-US" sz="2200" dirty="0"/>
              <a:t>Approved Part 2</a:t>
            </a:r>
            <a:r>
              <a:rPr lang="en-US" sz="2200" dirty="0" smtClean="0"/>
              <a:t>- </a:t>
            </a:r>
            <a:r>
              <a:rPr lang="en-US" sz="2200" b="1" dirty="0" smtClean="0"/>
              <a:t>7 </a:t>
            </a:r>
            <a:endParaRPr lang="en-US" sz="2200" b="1" dirty="0"/>
          </a:p>
          <a:p>
            <a:pPr lvl="1"/>
            <a:r>
              <a:rPr lang="en-US" sz="2200" dirty="0"/>
              <a:t>Approved Part 3- </a:t>
            </a:r>
            <a:r>
              <a:rPr lang="en-US" sz="2200" b="1" dirty="0" smtClean="0"/>
              <a:t>8</a:t>
            </a:r>
            <a:r>
              <a:rPr lang="en-US" sz="2200" dirty="0" smtClean="0"/>
              <a:t> </a:t>
            </a:r>
            <a:endParaRPr lang="en-US" sz="2200" dirty="0"/>
          </a:p>
          <a:p>
            <a:pPr lvl="1"/>
            <a:r>
              <a:rPr lang="en-US" sz="2200" dirty="0"/>
              <a:t>Total QRE’s at Completion </a:t>
            </a:r>
            <a:r>
              <a:rPr lang="en-US" sz="2200" b="1" dirty="0" smtClean="0"/>
              <a:t>$44,003,882.00</a:t>
            </a:r>
          </a:p>
          <a:p>
            <a:r>
              <a:rPr lang="en-US" sz="2200" b="1" dirty="0"/>
              <a:t>Iowa</a:t>
            </a:r>
          </a:p>
          <a:p>
            <a:pPr lvl="1"/>
            <a:r>
              <a:rPr lang="en-US" sz="2200" dirty="0"/>
              <a:t>Approved Part 1-</a:t>
            </a:r>
            <a:r>
              <a:rPr lang="en-US" sz="2200" b="1" dirty="0"/>
              <a:t>43</a:t>
            </a:r>
            <a:r>
              <a:rPr lang="en-US" sz="2200" dirty="0"/>
              <a:t> </a:t>
            </a:r>
          </a:p>
          <a:p>
            <a:pPr lvl="1"/>
            <a:r>
              <a:rPr lang="en-US" sz="2200" dirty="0"/>
              <a:t>Approved Part 2-</a:t>
            </a:r>
            <a:r>
              <a:rPr lang="en-US" sz="2200" b="1" dirty="0"/>
              <a:t>39</a:t>
            </a:r>
          </a:p>
          <a:p>
            <a:pPr lvl="1"/>
            <a:r>
              <a:rPr lang="en-US" sz="2200" dirty="0"/>
              <a:t>Approved Part 3-</a:t>
            </a:r>
            <a:r>
              <a:rPr lang="en-US" sz="2200" b="1" dirty="0"/>
              <a:t>16</a:t>
            </a:r>
          </a:p>
          <a:p>
            <a:pPr lvl="1"/>
            <a:r>
              <a:rPr lang="en-US" sz="2200" dirty="0"/>
              <a:t>Total QRE’s at Completion </a:t>
            </a:r>
            <a:r>
              <a:rPr lang="en-US" sz="3600" b="1" dirty="0"/>
              <a:t>$75,993,542.00</a:t>
            </a:r>
          </a:p>
          <a:p>
            <a:pPr lvl="1"/>
            <a:endParaRPr lang="en-US" sz="2200" b="1" dirty="0"/>
          </a:p>
          <a:p>
            <a:pPr lvl="1"/>
            <a:endParaRPr lang="en-US" sz="2200" dirty="0"/>
          </a:p>
          <a:p>
            <a:pPr lvl="1"/>
            <a:endParaRPr lang="en-US" sz="2200" dirty="0"/>
          </a:p>
          <a:p>
            <a:pPr lvl="1"/>
            <a:endParaRPr lang="en-US" sz="2200" dirty="0"/>
          </a:p>
        </p:txBody>
      </p:sp>
      <p:pic>
        <p:nvPicPr>
          <p:cNvPr id="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Before Const. Interior Looking Nort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540067"/>
            <a:ext cx="3950232" cy="2955733"/>
          </a:xfrm>
          <a:prstGeom prst="rect">
            <a:avLst/>
          </a:prstGeom>
        </p:spPr>
      </p:pic>
      <p:pic>
        <p:nvPicPr>
          <p:cNvPr id="8" name="Picture 7" descr="Finished Main Corridor - Hoop and Scoreboard.t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643815"/>
            <a:ext cx="1828800" cy="2756985"/>
          </a:xfrm>
          <a:prstGeom prst="rect">
            <a:avLst/>
          </a:prstGeom>
        </p:spPr>
      </p:pic>
      <p:pic>
        <p:nvPicPr>
          <p:cNvPr id="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11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698500" y="1524000"/>
            <a:ext cx="7620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sz="1200" dirty="0"/>
              <a:t>	</a:t>
            </a:r>
            <a:r>
              <a:rPr lang="en-US" sz="1200" b="1" dirty="0"/>
              <a:t>49.13(6)</a:t>
            </a:r>
            <a:r>
              <a:rPr lang="en-US" sz="1200" dirty="0"/>
              <a:t> </a:t>
            </a:r>
            <a:r>
              <a:rPr lang="en-US" sz="1200" i="1" dirty="0"/>
              <a:t>Scoring process.</a:t>
            </a:r>
            <a:r>
              <a:rPr lang="en-US" sz="1200" dirty="0"/>
              <a:t> All completed applications will be reviewed and scored. In order for a project to be considered for registration, the application must meet a minimum score as established </a:t>
            </a:r>
            <a:r>
              <a:rPr lang="en-US" sz="1200" strike="sngStrike" dirty="0"/>
              <a:t>from time to time</a:t>
            </a:r>
            <a:r>
              <a:rPr lang="en-US" sz="1200" dirty="0"/>
              <a:t> by the </a:t>
            </a:r>
            <a:r>
              <a:rPr lang="en-US" sz="1200" strike="sngStrike" dirty="0" err="1">
                <a:solidFill>
                  <a:srgbClr val="FF0000"/>
                </a:solidFill>
              </a:rPr>
              <a:t>department</a:t>
            </a:r>
            <a:r>
              <a:rPr lang="en-US" sz="1200" u="sng" dirty="0" err="1">
                <a:solidFill>
                  <a:srgbClr val="FF0000"/>
                </a:solidFill>
              </a:rPr>
              <a:t>authority</a:t>
            </a:r>
            <a:r>
              <a:rPr lang="en-US" sz="1200" dirty="0"/>
              <a:t> and set forth in the current registration application. Scoring of the application will take into account readiness criteria, which may include the following</a:t>
            </a:r>
            <a:r>
              <a:rPr lang="en-US" sz="1200" dirty="0" smtClean="0"/>
              <a:t>:</a:t>
            </a:r>
          </a:p>
          <a:p>
            <a:pPr marL="0" indent="0">
              <a:buNone/>
            </a:pPr>
            <a:endParaRPr lang="en-US" sz="1200" dirty="0"/>
          </a:p>
          <a:p>
            <a:r>
              <a:rPr lang="en-US" sz="1200" dirty="0"/>
              <a:t>	</a:t>
            </a:r>
            <a:r>
              <a:rPr lang="en-US" sz="1200" i="1" dirty="0"/>
              <a:t>a. </a:t>
            </a:r>
            <a:r>
              <a:rPr lang="en-US" sz="1200" dirty="0"/>
              <a:t>	Rehabilitation planning and project readiness. Projects will be scored based on whether the Part 2 application was approved with or without conditions.</a:t>
            </a:r>
          </a:p>
          <a:p>
            <a:r>
              <a:rPr lang="en-US" sz="1200" dirty="0"/>
              <a:t>	</a:t>
            </a:r>
            <a:r>
              <a:rPr lang="en-US" sz="1200" i="1" dirty="0"/>
              <a:t>b. </a:t>
            </a:r>
            <a:r>
              <a:rPr lang="en-US" sz="1200" dirty="0"/>
              <a:t>	Secured financing. Weighted preference will be given to projects that have financing or equity or both in place.</a:t>
            </a:r>
          </a:p>
          <a:p>
            <a:r>
              <a:rPr lang="en-US" sz="1200" dirty="0"/>
              <a:t>	</a:t>
            </a:r>
            <a:r>
              <a:rPr lang="en-US" sz="1200" i="1" dirty="0"/>
              <a:t>c. </a:t>
            </a:r>
            <a:r>
              <a:rPr lang="en-US" sz="1200" dirty="0"/>
              <a:t>	Steps taken towards ownership. Weighted preference will be given to the projects of applicants that are currently fee simple owners of the property.</a:t>
            </a:r>
          </a:p>
          <a:p>
            <a:r>
              <a:rPr lang="en-US" sz="1200" dirty="0"/>
              <a:t>	</a:t>
            </a:r>
            <a:r>
              <a:rPr lang="en-US" sz="1200" i="1" dirty="0"/>
              <a:t>d. </a:t>
            </a:r>
            <a:r>
              <a:rPr lang="en-US" sz="1200" dirty="0"/>
              <a:t>	Local government support. Weighted preference will be given to projects that have received support from their local jurisdiction.</a:t>
            </a:r>
          </a:p>
          <a:p>
            <a:r>
              <a:rPr lang="en-US" sz="1200" dirty="0"/>
              <a:t>	</a:t>
            </a:r>
            <a:r>
              <a:rPr lang="en-US" sz="1200" i="1" dirty="0"/>
              <a:t>e. </a:t>
            </a:r>
            <a:r>
              <a:rPr lang="en-US" sz="1200" dirty="0"/>
              <a:t>	Rehabilitation time line. Weighted preference will be given to projects that will be completed in the shortest amount of time.</a:t>
            </a:r>
          </a:p>
          <a:p>
            <a:r>
              <a:rPr lang="en-US" sz="1200" dirty="0"/>
              <a:t>	</a:t>
            </a:r>
            <a:r>
              <a:rPr lang="en-US" sz="1200" i="1" dirty="0"/>
              <a:t>f. </a:t>
            </a:r>
            <a:r>
              <a:rPr lang="en-US" sz="1200" dirty="0"/>
              <a:t>	Zoning and code review. Weighted preference will be given to the projects of applicants that can demonstrate a determination by the authority having jurisdiction that the project complies with the guidelines for construction permitting</a:t>
            </a:r>
            <a:r>
              <a:rPr lang="en-US" sz="1200" dirty="0" smtClean="0"/>
              <a:t>.</a:t>
            </a:r>
          </a:p>
          <a:p>
            <a:endParaRPr lang="en-US" sz="1200" dirty="0"/>
          </a:p>
          <a:p>
            <a:r>
              <a:rPr lang="en-US" sz="1200" dirty="0"/>
              <a:t>	</a:t>
            </a:r>
            <a:r>
              <a:rPr lang="en-US" sz="1200" i="1" dirty="0"/>
              <a:t>g. </a:t>
            </a:r>
            <a:r>
              <a:rPr lang="en-US" sz="1200" dirty="0"/>
              <a:t>	Such other information as the </a:t>
            </a:r>
            <a:r>
              <a:rPr lang="en-US" sz="1200" strike="sngStrike" dirty="0" err="1">
                <a:solidFill>
                  <a:srgbClr val="FF0000"/>
                </a:solidFill>
              </a:rPr>
              <a:t>department</a:t>
            </a:r>
            <a:r>
              <a:rPr lang="en-US" sz="1200" u="sng" dirty="0" err="1">
                <a:solidFill>
                  <a:srgbClr val="FF0000"/>
                </a:solidFill>
              </a:rPr>
              <a:t>authority</a:t>
            </a:r>
            <a:r>
              <a:rPr lang="en-US" sz="1200" dirty="0"/>
              <a:t> may find relevant and request on the registration application.</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1600" dirty="0">
                <a:latin typeface="Arial Narrow" pitchFamily="34" charset="0"/>
              </a:rPr>
              <a:t>.</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REGISTRATION</a:t>
            </a:r>
          </a:p>
        </p:txBody>
      </p:sp>
    </p:spTree>
    <p:extLst>
      <p:ext uri="{BB962C8B-B14F-4D97-AF65-F5344CB8AC3E}">
        <p14:creationId xmlns:p14="http://schemas.microsoft.com/office/powerpoint/2010/main" val="279407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698500" y="16002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sz="1600" b="1" u="sng" dirty="0"/>
              <a:t>49.4(3)</a:t>
            </a:r>
            <a:r>
              <a:rPr lang="en-US" sz="1600" u="sng" dirty="0"/>
              <a:t> </a:t>
            </a:r>
            <a:r>
              <a:rPr lang="en-US" sz="1600" i="1" u="sng" dirty="0"/>
              <a:t>What expenditures qualify.</a:t>
            </a:r>
            <a:r>
              <a:rPr lang="en-US" sz="1600" u="sng" dirty="0"/>
              <a:t> “Qualified rehabilitation expenditures” may include: </a:t>
            </a:r>
            <a:endParaRPr lang="en-US" sz="1600" dirty="0"/>
          </a:p>
          <a:p>
            <a:r>
              <a:rPr lang="en-US" sz="1600" i="1" u="sng" dirty="0"/>
              <a:t>a.</a:t>
            </a:r>
            <a:r>
              <a:rPr lang="en-US" sz="1600" u="sng" dirty="0"/>
              <a:t>   Expenditures incurred prior to the date an agreement is entered into under Iowa Code section 404A.3(3).  The amount of the historic preservation and cultural and entertainment district tax credit is a maximum of 25 percent of the qualified rehabilitation expenditures verified by the authority following project completion, up to the amount specified in the agreement between the taxpayer and the authority. </a:t>
            </a:r>
            <a:endParaRPr lang="en-US" sz="1600" dirty="0"/>
          </a:p>
          <a:p>
            <a:r>
              <a:rPr lang="en-US" sz="1600" i="1" u="sng" dirty="0">
                <a:solidFill>
                  <a:schemeClr val="tx2">
                    <a:lumMod val="75000"/>
                  </a:schemeClr>
                </a:solidFill>
              </a:rPr>
              <a:t>b.   </a:t>
            </a:r>
            <a:r>
              <a:rPr lang="en-US" sz="1600" b="1" i="1" u="sng" dirty="0">
                <a:solidFill>
                  <a:schemeClr val="tx2">
                    <a:lumMod val="75000"/>
                  </a:schemeClr>
                </a:solidFill>
              </a:rPr>
              <a:t>Reasonable developer fees. </a:t>
            </a:r>
            <a:r>
              <a:rPr lang="en-US" sz="1600" i="1" u="sng" dirty="0">
                <a:solidFill>
                  <a:schemeClr val="tx2">
                    <a:lumMod val="75000"/>
                  </a:schemeClr>
                </a:solidFill>
              </a:rPr>
              <a:t>The authority may establish limits on developer fees which may be adjusted by the authority. Any adjustment made to the established limit shall take effect 24 months after the adjustment is published on the authority’s website. Developer fees meeting the limits effective at the time the registration application is submitted shall be deemed reasonable by the authority. </a:t>
            </a:r>
            <a:r>
              <a:rPr lang="en-US" sz="1600" dirty="0"/>
              <a:t> </a:t>
            </a:r>
          </a:p>
          <a:p>
            <a:r>
              <a:rPr lang="en-US" sz="1600" dirty="0"/>
              <a:t> Developer fees effective 24 months after publication on IEDA website. Fee limit that applies to the project is the one effective when the registration application is submitted.</a:t>
            </a:r>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1600" dirty="0">
                <a:latin typeface="Arial Narrow" pitchFamily="34" charset="0"/>
              </a:rPr>
              <a:t>.</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AGREEMENT</a:t>
            </a:r>
          </a:p>
        </p:txBody>
      </p:sp>
    </p:spTree>
    <p:extLst>
      <p:ext uri="{BB962C8B-B14F-4D97-AF65-F5344CB8AC3E}">
        <p14:creationId xmlns:p14="http://schemas.microsoft.com/office/powerpoint/2010/main" val="233861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762000" y="1328737"/>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sz="1600" u="sng" dirty="0"/>
              <a:t>	</a:t>
            </a:r>
            <a:r>
              <a:rPr lang="en-US" sz="1600" i="1" u="sng" dirty="0"/>
              <a:t>d. </a:t>
            </a:r>
            <a:r>
              <a:rPr lang="en-US" sz="1600" u="sng" dirty="0"/>
              <a:t>CPA examination. An eligible taxpayer shall engage a certified public accountant authorized to practice in this state to conduct an examination of the project in accordance with the American Institute of Certified Public Accountants’ statements on standards for attestation engagements. The attestation applicable to this examination is SSAE No. 10 (as amended by SSAE Nos. 11, 12, 14), AT section 101 and AT section 601. </a:t>
            </a:r>
            <a:r>
              <a:rPr lang="en-US" sz="1600" dirty="0"/>
              <a:t> </a:t>
            </a:r>
            <a:r>
              <a:rPr lang="en-US" sz="1600" u="sng" dirty="0"/>
              <a:t>Upon completion of the qualified rehabilitation project, the eligible taxpayer shall submit the examination to the authority, along with a statement of the amount of final qualified rehabilitation expenditures and any other information deemed necessary by the authority in order to verify that all requirements of the agreement, Iowa Code chapter 404A, and all rules adopted pursuant to Iowa Code chapter 404A have been satisfied.</a:t>
            </a:r>
            <a:endParaRPr lang="en-US" sz="1600" dirty="0"/>
          </a:p>
          <a:p>
            <a:r>
              <a:rPr lang="en-US" sz="1600" u="sng" dirty="0"/>
              <a:t>The procedures used by the CPA to conduct the examination should allow the CPA to conclude that, in his or her professional judgment, the qualified rehabilitation expenditures claimed are eligible pursuant to the agreement, Iowa Code chapter 404A, and all rules adopted pursuant to Iowa Code chapter 404A. The documents reviewed by the CPA should be readily available to the authority upon request.  The applicant should generally be able to provide the requested documents within ten (10) </a:t>
            </a:r>
            <a:r>
              <a:rPr lang="en-US" sz="1600" dirty="0"/>
              <a:t> </a:t>
            </a:r>
            <a:r>
              <a:rPr lang="en-US" sz="1600" u="sng" dirty="0"/>
              <a:t>business days of a request from the authority.</a:t>
            </a:r>
            <a:endParaRPr lang="en-US" sz="1600" dirty="0"/>
          </a:p>
          <a:p>
            <a:pPr>
              <a:lnSpc>
                <a:spcPct val="90000"/>
              </a:lnSpc>
              <a:buFont typeface="Monotype Sorts" pitchFamily="1" charset="2"/>
              <a:buNone/>
            </a:pPr>
            <a:endParaRPr lang="en-US" altLang="en-US" sz="2000" dirty="0">
              <a:latin typeface="Arial Narrow" pitchFamily="34" charset="0"/>
            </a:endParaRPr>
          </a:p>
          <a:p>
            <a:pPr>
              <a:lnSpc>
                <a:spcPct val="90000"/>
              </a:lnSpc>
              <a:buFont typeface="Monotype Sorts" pitchFamily="1" charset="2"/>
              <a:buNone/>
            </a:pPr>
            <a:r>
              <a:rPr lang="en-US" altLang="en-US" sz="1600" dirty="0">
                <a:latin typeface="Arial Narrow" pitchFamily="34" charset="0"/>
              </a:rPr>
              <a:t>.</a:t>
            </a: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THREE</a:t>
            </a:r>
          </a:p>
        </p:txBody>
      </p:sp>
    </p:spTree>
    <p:extLst>
      <p:ext uri="{BB962C8B-B14F-4D97-AF65-F5344CB8AC3E}">
        <p14:creationId xmlns:p14="http://schemas.microsoft.com/office/powerpoint/2010/main" val="186324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60198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txBox="1">
            <a:spLocks noChangeArrowheads="1"/>
          </p:cNvSpPr>
          <p:nvPr/>
        </p:nvSpPr>
        <p:spPr bwMode="auto">
          <a:xfrm>
            <a:off x="762000" y="1328737"/>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r>
              <a:rPr lang="en-US" sz="1600" u="sng" dirty="0" smtClean="0"/>
              <a:t>The </a:t>
            </a:r>
            <a:r>
              <a:rPr lang="en-US" sz="1600" u="sng" dirty="0"/>
              <a:t>examination requirement is waived for an eligible taxpayer if the final qualified rehabilitation expenditures of the qualified rehabilitation project, as verified by the authority, do not exceed $100,000 and the qualified rehabilitation project is funded exclusively by private funding sources. The authority reserves the right to request any additional information necessary to verify the final qualified rehabilitation expenditures and, if deemed necessary by the authority, to require that such an eligible taxpayer engage a CPA to conduct an examination of the project pursuant to this subsection.  </a:t>
            </a:r>
            <a:endParaRPr lang="en-US" sz="1600" dirty="0"/>
          </a:p>
          <a:p>
            <a:r>
              <a:rPr lang="en-US" sz="1600" i="1" u="sng" dirty="0"/>
              <a:t>	e. </a:t>
            </a:r>
            <a:r>
              <a:rPr lang="en-US" sz="1600" u="sng" dirty="0"/>
              <a:t>Any other information deemed necessary by the authority in order to verify that all requirements of the agreement, Iowa Code chapter 404A, and all rules adopted pursuant to Iowa Code chapter 404A have been satisfied. </a:t>
            </a:r>
            <a:endParaRPr lang="en-US" sz="1600" dirty="0"/>
          </a:p>
          <a:p>
            <a:r>
              <a:rPr lang="en-US" sz="1600" i="1" u="sng" dirty="0"/>
              <a:t>	f. </a:t>
            </a:r>
            <a:r>
              <a:rPr lang="en-US" sz="1600" u="sng" dirty="0"/>
              <a:t>Election to receive either a refundable or a nonrefundable tax credit. The taxpayer’s election does not impact a transferee’s ability to make its own election upon transfer. For information on transferring tax credits see department of revenue rule 701—42.55.</a:t>
            </a:r>
            <a:r>
              <a:rPr lang="en-US" sz="1600" dirty="0"/>
              <a:t>  </a:t>
            </a:r>
          </a:p>
          <a:p>
            <a:r>
              <a:rPr lang="en-US" sz="1600" u="sng" dirty="0"/>
              <a:t>	</a:t>
            </a:r>
            <a:r>
              <a:rPr lang="en-US" sz="1600" i="1" u="sng" dirty="0"/>
              <a:t>g. </a:t>
            </a:r>
            <a:r>
              <a:rPr lang="en-US" sz="1600" dirty="0"/>
              <a:t>Any information the </a:t>
            </a:r>
            <a:r>
              <a:rPr lang="en-US" sz="1600" strike="sngStrike" dirty="0" err="1">
                <a:solidFill>
                  <a:srgbClr val="FF0000"/>
                </a:solidFill>
              </a:rPr>
              <a:t>department</a:t>
            </a:r>
            <a:r>
              <a:rPr lang="en-US" sz="1600" u="sng" dirty="0" err="1">
                <a:solidFill>
                  <a:srgbClr val="FF0000"/>
                </a:solidFill>
              </a:rPr>
              <a:t>authority</a:t>
            </a:r>
            <a:r>
              <a:rPr lang="en-US" sz="1600" dirty="0">
                <a:solidFill>
                  <a:srgbClr val="FF0000"/>
                </a:solidFill>
              </a:rPr>
              <a:t> </a:t>
            </a:r>
            <a:r>
              <a:rPr lang="en-US" sz="1600" dirty="0"/>
              <a:t>may require for program evaluation.</a:t>
            </a:r>
          </a:p>
          <a:p>
            <a:endParaRPr lang="en-US" altLang="en-US" sz="1600" dirty="0">
              <a:latin typeface="Arial Narrow" pitchFamily="34" charset="0"/>
            </a:endParaRPr>
          </a:p>
        </p:txBody>
      </p:sp>
      <p:sp>
        <p:nvSpPr>
          <p:cNvPr id="6" name="Title 1"/>
          <p:cNvSpPr txBox="1">
            <a:spLocks/>
          </p:cNvSpPr>
          <p:nvPr/>
        </p:nvSpPr>
        <p:spPr>
          <a:xfrm>
            <a:off x="152400" y="533400"/>
            <a:ext cx="8001000" cy="79533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r"/>
            <a:r>
              <a:rPr lang="en-US" altLang="en-US" sz="4000" b="1" dirty="0" smtClean="0">
                <a:ea typeface="ＭＳ Ｐゴシック" pitchFamily="34" charset="-128"/>
              </a:rPr>
              <a:t>PART THREE</a:t>
            </a:r>
          </a:p>
        </p:txBody>
      </p:sp>
    </p:spTree>
    <p:extLst>
      <p:ext uri="{BB962C8B-B14F-4D97-AF65-F5344CB8AC3E}">
        <p14:creationId xmlns:p14="http://schemas.microsoft.com/office/powerpoint/2010/main" val="120639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a:latin typeface="Arial" charset="0"/>
              </a:rPr>
              <a:t>Historic Preservation Tax Credits</a:t>
            </a:r>
            <a:br>
              <a:rPr lang="en-US" sz="3200">
                <a:latin typeface="Arial" charset="0"/>
              </a:rPr>
            </a:br>
            <a:endParaRPr lang="en-US" sz="3200">
              <a:latin typeface="Arial" charset="0"/>
            </a:endParaRPr>
          </a:p>
        </p:txBody>
      </p:sp>
      <p:pic>
        <p:nvPicPr>
          <p:cNvPr id="37891" name="Picture 4" descr="HPTC process diagram.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07646"/>
            <a:ext cx="8305800" cy="479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5759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1366837"/>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t>In 2006, Des Moines had over 1 million sq. ft. of vacant Class B &amp; C commercial space. This vacant space was decreasing rents and property assessments.</a:t>
            </a:r>
          </a:p>
        </p:txBody>
      </p:sp>
      <p:graphicFrame>
        <p:nvGraphicFramePr>
          <p:cNvPr id="5" name="Chart 4"/>
          <p:cNvGraphicFramePr>
            <a:graphicFrameLocks/>
          </p:cNvGraphicFramePr>
          <p:nvPr>
            <p:extLst>
              <p:ext uri="{D42A27DB-BD31-4B8C-83A1-F6EECF244321}">
                <p14:modId xmlns:p14="http://schemas.microsoft.com/office/powerpoint/2010/main" val="3519312009"/>
              </p:ext>
            </p:extLst>
          </p:nvPr>
        </p:nvGraphicFramePr>
        <p:xfrm>
          <a:off x="304800" y="1524000"/>
          <a:ext cx="8504722" cy="547160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743200" y="1905000"/>
            <a:ext cx="4572000" cy="830263"/>
          </a:xfrm>
          <a:prstGeom prst="rect">
            <a:avLst/>
          </a:prstGeom>
        </p:spPr>
        <p:txBody>
          <a:bodyPr>
            <a:spAutoFit/>
          </a:bodyPr>
          <a:lstStyle/>
          <a:p>
            <a:pPr algn="ctr">
              <a:defRPr sz="1600" b="0" i="0" u="none" strike="noStrike" kern="1200" spc="0" baseline="0">
                <a:solidFill>
                  <a:srgbClr val="000000">
                    <a:lumMod val="65000"/>
                    <a:lumOff val="35000"/>
                  </a:srgbClr>
                </a:solidFill>
                <a:latin typeface="+mn-lt"/>
                <a:ea typeface="+mn-ea"/>
                <a:cs typeface="+mn-cs"/>
              </a:defRPr>
            </a:pPr>
            <a:r>
              <a:rPr lang="en-US" sz="1600" dirty="0">
                <a:solidFill>
                  <a:srgbClr val="000000">
                    <a:lumMod val="65000"/>
                    <a:lumOff val="35000"/>
                  </a:srgbClr>
                </a:solidFill>
                <a:latin typeface="+mn-lt"/>
                <a:ea typeface="+mn-ea"/>
                <a:cs typeface="+mn-cs"/>
              </a:rPr>
              <a:t>2005/06 and 2013/14 Assessments for </a:t>
            </a:r>
          </a:p>
          <a:p>
            <a:pPr algn="ctr">
              <a:defRPr sz="1600" b="0" i="0" u="none" strike="noStrike" kern="1200" spc="0" baseline="0">
                <a:solidFill>
                  <a:srgbClr val="000000">
                    <a:lumMod val="65000"/>
                    <a:lumOff val="35000"/>
                  </a:srgbClr>
                </a:solidFill>
                <a:latin typeface="+mn-lt"/>
                <a:ea typeface="+mn-ea"/>
                <a:cs typeface="+mn-cs"/>
              </a:defRPr>
            </a:pPr>
            <a:r>
              <a:rPr lang="en-US" sz="1600" dirty="0">
                <a:solidFill>
                  <a:srgbClr val="000000">
                    <a:lumMod val="65000"/>
                    <a:lumOff val="35000"/>
                  </a:srgbClr>
                </a:solidFill>
                <a:latin typeface="+mn-lt"/>
                <a:ea typeface="+mn-ea"/>
                <a:cs typeface="+mn-cs"/>
              </a:rPr>
              <a:t>Residential Conversions in Downtown </a:t>
            </a:r>
          </a:p>
          <a:p>
            <a:pPr algn="ctr">
              <a:defRPr sz="1600" b="0" i="0" u="none" strike="noStrike" kern="1200" spc="0" baseline="0">
                <a:solidFill>
                  <a:srgbClr val="000000">
                    <a:lumMod val="65000"/>
                    <a:lumOff val="35000"/>
                  </a:srgbClr>
                </a:solidFill>
                <a:latin typeface="+mn-lt"/>
                <a:ea typeface="+mn-ea"/>
                <a:cs typeface="+mn-cs"/>
              </a:defRPr>
            </a:pPr>
            <a:r>
              <a:rPr lang="en-US" sz="1600" dirty="0">
                <a:solidFill>
                  <a:srgbClr val="000000">
                    <a:lumMod val="65000"/>
                    <a:lumOff val="35000"/>
                  </a:srgbClr>
                </a:solidFill>
                <a:latin typeface="+mn-lt"/>
                <a:ea typeface="+mn-ea"/>
                <a:cs typeface="+mn-cs"/>
              </a:rPr>
              <a:t>Des Moines</a:t>
            </a:r>
          </a:p>
        </p:txBody>
      </p:sp>
    </p:spTree>
    <p:extLst>
      <p:ext uri="{BB962C8B-B14F-4D97-AF65-F5344CB8AC3E}">
        <p14:creationId xmlns:p14="http://schemas.microsoft.com/office/powerpoint/2010/main" val="2711132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78" y="1066800"/>
            <a:ext cx="8229600" cy="1143000"/>
          </a:xfrm>
        </p:spPr>
        <p:txBody>
          <a:bodyPr>
            <a:normAutofit/>
          </a:bodyPr>
          <a:lstStyle/>
          <a:p>
            <a:r>
              <a:rPr lang="en-US" sz="6000" dirty="0" smtClean="0"/>
              <a:t>How Much!?</a:t>
            </a:r>
            <a:endParaRPr lang="en-US" sz="6000" dirty="0"/>
          </a:p>
        </p:txBody>
      </p:sp>
      <p:sp>
        <p:nvSpPr>
          <p:cNvPr id="3" name="Title 1"/>
          <p:cNvSpPr txBox="1">
            <a:spLocks/>
          </p:cNvSpPr>
          <p:nvPr/>
        </p:nvSpPr>
        <p:spPr>
          <a:xfrm>
            <a:off x="31376" y="2209800"/>
            <a:ext cx="9174804" cy="3276600"/>
          </a:xfrm>
          <a:prstGeom prst="rect">
            <a:avLst/>
          </a:prstGeom>
        </p:spPr>
        <p:txBody>
          <a:bodyPr vert="horz" lIns="91440" tIns="45720" rIns="91440" bIns="45720" numCol="2"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r>
              <a:rPr lang="en-US" sz="2500" b="1" u="sng" dirty="0" smtClean="0"/>
              <a:t>Federal Program</a:t>
            </a:r>
          </a:p>
          <a:p>
            <a:endParaRPr lang="en-US" sz="2200" b="1" u="sng" dirty="0"/>
          </a:p>
          <a:p>
            <a:r>
              <a:rPr lang="en-US" sz="8000" dirty="0" smtClean="0"/>
              <a:t>20%</a:t>
            </a:r>
          </a:p>
          <a:p>
            <a:pPr algn="l"/>
            <a:r>
              <a:rPr lang="en-US" sz="2000" dirty="0" smtClean="0"/>
              <a:t>Of Qualified Rehabilitation Expenditures</a:t>
            </a:r>
            <a:r>
              <a:rPr lang="en-US" sz="2000" b="1" u="sng" dirty="0" smtClean="0"/>
              <a:t> </a:t>
            </a:r>
            <a:endParaRPr lang="en-US" sz="2000" b="1" u="sng" dirty="0"/>
          </a:p>
          <a:p>
            <a:endParaRPr lang="en-US" sz="2400" b="1" u="sng" dirty="0" smtClean="0"/>
          </a:p>
          <a:p>
            <a:endParaRPr lang="en-US" sz="2500" b="1" u="sng" dirty="0"/>
          </a:p>
          <a:p>
            <a:r>
              <a:rPr lang="en-US" sz="2500" b="1" u="sng" dirty="0" smtClean="0"/>
              <a:t>State </a:t>
            </a:r>
            <a:r>
              <a:rPr lang="en-US" sz="2500" b="1" u="sng" dirty="0"/>
              <a:t>Program</a:t>
            </a:r>
          </a:p>
          <a:p>
            <a:endParaRPr lang="en-US" sz="2400" b="1" u="sng" dirty="0"/>
          </a:p>
          <a:p>
            <a:r>
              <a:rPr lang="en-US" sz="8000" dirty="0" smtClean="0"/>
              <a:t>25%</a:t>
            </a:r>
          </a:p>
          <a:p>
            <a:r>
              <a:rPr lang="en-US" sz="2000" dirty="0"/>
              <a:t>Of Qualified Rehabilitation Expenditures</a:t>
            </a:r>
            <a:r>
              <a:rPr lang="en-US" sz="2000" b="1" u="sng" dirty="0"/>
              <a:t> </a:t>
            </a:r>
          </a:p>
          <a:p>
            <a:endParaRPr lang="en-US" sz="2000" dirty="0"/>
          </a:p>
        </p:txBody>
      </p:sp>
      <p:sp>
        <p:nvSpPr>
          <p:cNvPr id="4" name="Title 1"/>
          <p:cNvSpPr txBox="1">
            <a:spLocks/>
          </p:cNvSpPr>
          <p:nvPr/>
        </p:nvSpPr>
        <p:spPr>
          <a:xfrm>
            <a:off x="381000" y="4191000"/>
            <a:ext cx="8229600"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r>
              <a:rPr lang="en-US" sz="8000" dirty="0" smtClean="0"/>
              <a:t>= 45%</a:t>
            </a:r>
          </a:p>
          <a:p>
            <a:r>
              <a:rPr lang="en-US" sz="2000" dirty="0" smtClean="0"/>
              <a:t>Of the same Expenses from the 2 Levels of Government</a:t>
            </a:r>
            <a:endParaRPr lang="en-US" sz="2000" dirty="0"/>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12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10600" cy="1143000"/>
          </a:xfrm>
        </p:spPr>
        <p:txBody>
          <a:bodyPr>
            <a:noAutofit/>
          </a:bodyPr>
          <a:lstStyle/>
          <a:p>
            <a:r>
              <a:rPr lang="en-US" sz="8000" dirty="0" err="1" smtClean="0"/>
              <a:t>What’RE</a:t>
            </a:r>
            <a:r>
              <a:rPr lang="en-US" sz="8000" dirty="0" smtClean="0"/>
              <a:t> QRE’s?</a:t>
            </a:r>
            <a:endParaRPr lang="en-US" sz="8000" dirty="0"/>
          </a:p>
        </p:txBody>
      </p:sp>
      <p:sp>
        <p:nvSpPr>
          <p:cNvPr id="3" name="Title 1"/>
          <p:cNvSpPr txBox="1">
            <a:spLocks/>
          </p:cNvSpPr>
          <p:nvPr/>
        </p:nvSpPr>
        <p:spPr>
          <a:xfrm>
            <a:off x="314311" y="2362200"/>
            <a:ext cx="8534400" cy="449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pPr algn="l"/>
            <a:r>
              <a:rPr lang="en-US" sz="2000" dirty="0" smtClean="0"/>
              <a:t>Hard Costs of Construction associated with “Real Property”</a:t>
            </a:r>
          </a:p>
          <a:p>
            <a:pPr algn="l"/>
            <a:r>
              <a:rPr lang="en-US" sz="2000" dirty="0"/>
              <a:t>	</a:t>
            </a:r>
            <a:endParaRPr lang="en-US" sz="2000" dirty="0" smtClean="0"/>
          </a:p>
          <a:p>
            <a:pPr algn="l"/>
            <a:r>
              <a:rPr lang="en-US" sz="2000" dirty="0"/>
              <a:t>	</a:t>
            </a:r>
            <a:r>
              <a:rPr lang="en-US" sz="2000" dirty="0" smtClean="0"/>
              <a:t>Not Volume Increases (Additions)</a:t>
            </a:r>
          </a:p>
          <a:p>
            <a:pPr algn="l"/>
            <a:r>
              <a:rPr lang="en-US" sz="2000" dirty="0"/>
              <a:t>	</a:t>
            </a:r>
            <a:r>
              <a:rPr lang="en-US" sz="2000" dirty="0" smtClean="0"/>
              <a:t>Not Parking or Landscape Improvements</a:t>
            </a:r>
          </a:p>
          <a:p>
            <a:pPr algn="l"/>
            <a:r>
              <a:rPr lang="en-US" sz="2000" dirty="0" smtClean="0"/>
              <a:t>	Not Furniture and Equipment  </a:t>
            </a:r>
          </a:p>
          <a:p>
            <a:pPr algn="l"/>
            <a:endParaRPr lang="en-US" sz="2000" dirty="0"/>
          </a:p>
          <a:p>
            <a:pPr algn="l"/>
            <a:r>
              <a:rPr lang="en-US" sz="2000" dirty="0" smtClean="0"/>
              <a:t>Soft Costs that can be properly Capitalized as Costs of Construction</a:t>
            </a:r>
          </a:p>
          <a:p>
            <a:pPr algn="l"/>
            <a:r>
              <a:rPr lang="en-US" sz="2000" dirty="0"/>
              <a:t>	</a:t>
            </a:r>
            <a:endParaRPr lang="en-US" sz="2000" dirty="0" smtClean="0"/>
          </a:p>
          <a:p>
            <a:pPr algn="l"/>
            <a:r>
              <a:rPr lang="en-US" sz="2000" dirty="0" smtClean="0"/>
              <a:t>	Not Program or Application Fees</a:t>
            </a:r>
          </a:p>
          <a:p>
            <a:pPr algn="l"/>
            <a:r>
              <a:rPr lang="en-US" sz="2000" dirty="0"/>
              <a:t>	</a:t>
            </a:r>
            <a:r>
              <a:rPr lang="en-US" sz="2000" dirty="0" smtClean="0"/>
              <a:t>Not Federal Syndication Costs (legal)</a:t>
            </a:r>
          </a:p>
          <a:p>
            <a:pPr algn="l"/>
            <a:r>
              <a:rPr lang="en-US" sz="2000" dirty="0"/>
              <a:t>	</a:t>
            </a:r>
            <a:r>
              <a:rPr lang="en-US" sz="2000" dirty="0" smtClean="0"/>
              <a:t>Not Permanent Financing Fees</a:t>
            </a:r>
          </a:p>
          <a:p>
            <a:pPr algn="l"/>
            <a:r>
              <a:rPr lang="en-US" sz="2000" dirty="0"/>
              <a:t>	</a:t>
            </a:r>
            <a:endParaRPr lang="en-US" sz="2000" dirty="0" smtClean="0"/>
          </a:p>
          <a:p>
            <a:pPr algn="l"/>
            <a:r>
              <a:rPr lang="en-US" sz="2000" dirty="0"/>
              <a:t>	</a:t>
            </a:r>
            <a:endParaRPr lang="en-US" sz="2000" dirty="0" smtClean="0"/>
          </a:p>
          <a:p>
            <a:pPr algn="l"/>
            <a:r>
              <a:rPr lang="en-US" sz="2000" dirty="0"/>
              <a:t>	</a:t>
            </a:r>
            <a:r>
              <a:rPr lang="en-US" sz="2000" dirty="0" smtClean="0"/>
              <a:t> </a:t>
            </a:r>
          </a:p>
          <a:p>
            <a:pPr algn="l"/>
            <a:endParaRPr lang="en-US" sz="200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75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5486400"/>
          </a:xfrm>
        </p:spPr>
        <p:txBody>
          <a:bodyPr>
            <a:normAutofit/>
          </a:bodyPr>
          <a:lstStyle/>
          <a:p>
            <a:r>
              <a:rPr lang="en-US" sz="2000" b="1" dirty="0"/>
              <a:t>  HISTORIC PRESERVATION AND CULTURAL AND</a:t>
            </a:r>
            <a:br>
              <a:rPr lang="en-US" sz="2000" b="1" dirty="0"/>
            </a:br>
            <a:r>
              <a:rPr lang="en-US" sz="2000" b="1" dirty="0"/>
              <a:t>ENTERTAINMENT DISTRICT TAX CREDITS</a:t>
            </a:r>
            <a:r>
              <a:rPr lang="en-US" sz="2000" dirty="0"/>
              <a:t/>
            </a:r>
            <a:br>
              <a:rPr lang="en-US" sz="2000" dirty="0"/>
            </a:br>
            <a:r>
              <a:rPr lang="en-US" sz="1300" dirty="0"/>
              <a:t>FOR PROJECTS REGISTERED ON OR AFTER AUGUST 15, 2016</a:t>
            </a:r>
            <a:r>
              <a:rPr lang="en-US" sz="2000" dirty="0"/>
              <a:t/>
            </a:r>
            <a:br>
              <a:rPr lang="en-US" sz="2000" dirty="0"/>
            </a:br>
            <a:r>
              <a:rPr lang="en-US" sz="1800" b="1" dirty="0"/>
              <a:t>261—49.1(303,404A) Purpose. </a:t>
            </a:r>
            <a:r>
              <a:rPr lang="en-US" sz="1800" dirty="0"/>
              <a:t>A historic preservation and cultural and entertainment district tax credit (hereinafter referred to as “historic tax credit”) may be applied against the income tax imposed under Iowa Code chapter 422, division II, III, or V, or Iowa Code chapter 432 for qualified rehabilitation projects that have entered into and complied with an agreement with the </a:t>
            </a:r>
            <a:r>
              <a:rPr lang="en-US" sz="1800" strike="sngStrike" dirty="0">
                <a:solidFill>
                  <a:srgbClr val="FF0000"/>
                </a:solidFill>
              </a:rPr>
              <a:t>department of cultural affairs</a:t>
            </a:r>
            <a:r>
              <a:rPr lang="en-US" sz="1800" dirty="0">
                <a:solidFill>
                  <a:srgbClr val="FF0000"/>
                </a:solidFill>
              </a:rPr>
              <a:t> </a:t>
            </a:r>
            <a:r>
              <a:rPr lang="en-US" sz="1800" u="sng" dirty="0">
                <a:solidFill>
                  <a:srgbClr val="FF0000"/>
                </a:solidFill>
              </a:rPr>
              <a:t>economic development authority</a:t>
            </a:r>
            <a:r>
              <a:rPr lang="en-US" sz="1800" dirty="0">
                <a:solidFill>
                  <a:srgbClr val="FF0000"/>
                </a:solidFill>
              </a:rPr>
              <a:t> (hereinafter referred to as “the </a:t>
            </a:r>
            <a:r>
              <a:rPr lang="en-US" sz="1800" strike="sngStrike" dirty="0" err="1">
                <a:solidFill>
                  <a:srgbClr val="FF0000"/>
                </a:solidFill>
              </a:rPr>
              <a:t>department</a:t>
            </a:r>
            <a:r>
              <a:rPr lang="en-US" sz="1800" u="sng" dirty="0" err="1">
                <a:solidFill>
                  <a:srgbClr val="FF0000"/>
                </a:solidFill>
              </a:rPr>
              <a:t>authority</a:t>
            </a:r>
            <a:r>
              <a:rPr lang="en-US" sz="1800" dirty="0">
                <a:solidFill>
                  <a:srgbClr val="FF0000"/>
                </a:solidFill>
              </a:rPr>
              <a:t>”) </a:t>
            </a:r>
            <a:r>
              <a:rPr lang="en-US" sz="1800" dirty="0"/>
              <a:t>and complied with all applicable terms, laws, and rules. The program is administered by the </a:t>
            </a:r>
            <a:r>
              <a:rPr lang="en-US" sz="1800" strike="sngStrike" dirty="0" err="1">
                <a:solidFill>
                  <a:srgbClr val="FF0000"/>
                </a:solidFill>
              </a:rPr>
              <a:t>department</a:t>
            </a:r>
            <a:r>
              <a:rPr lang="en-US" sz="1800" u="sng" dirty="0" err="1">
                <a:solidFill>
                  <a:srgbClr val="FF0000"/>
                </a:solidFill>
              </a:rPr>
              <a:t>authority</a:t>
            </a:r>
            <a:r>
              <a:rPr lang="en-US" sz="1800" dirty="0"/>
              <a:t> with the assistance of the department of </a:t>
            </a:r>
            <a:r>
              <a:rPr lang="en-US" sz="1800" strike="sngStrike" dirty="0" err="1">
                <a:solidFill>
                  <a:srgbClr val="FF0000"/>
                </a:solidFill>
              </a:rPr>
              <a:t>revenue</a:t>
            </a:r>
            <a:r>
              <a:rPr lang="en-US" sz="1800" u="sng" dirty="0" err="1">
                <a:solidFill>
                  <a:srgbClr val="FF0000"/>
                </a:solidFill>
              </a:rPr>
              <a:t>cultural</a:t>
            </a:r>
            <a:r>
              <a:rPr lang="en-US" sz="1800" u="sng" dirty="0">
                <a:solidFill>
                  <a:srgbClr val="FF0000"/>
                </a:solidFill>
              </a:rPr>
              <a:t> affairs</a:t>
            </a:r>
            <a:r>
              <a:rPr lang="en-US" sz="1800" dirty="0">
                <a:solidFill>
                  <a:srgbClr val="FF0000"/>
                </a:solidFill>
              </a:rPr>
              <a:t>. </a:t>
            </a:r>
            <a:r>
              <a:rPr lang="en-US" sz="1800" dirty="0"/>
              <a:t>The general assembly has mandated that the </a:t>
            </a:r>
            <a:r>
              <a:rPr lang="en-US" sz="1800" u="sng" dirty="0"/>
              <a:t>authority, </a:t>
            </a:r>
            <a:r>
              <a:rPr lang="en-US" sz="1800" dirty="0"/>
              <a:t>department </a:t>
            </a:r>
            <a:r>
              <a:rPr lang="en-US" sz="1800" u="sng" dirty="0">
                <a:solidFill>
                  <a:srgbClr val="FF0000"/>
                </a:solidFill>
              </a:rPr>
              <a:t>of cultural affairs</a:t>
            </a:r>
            <a:r>
              <a:rPr lang="en-US" sz="1800" dirty="0">
                <a:solidFill>
                  <a:srgbClr val="FF0000"/>
                </a:solidFill>
              </a:rPr>
              <a:t> </a:t>
            </a:r>
            <a:r>
              <a:rPr lang="en-US" sz="1800" dirty="0"/>
              <a:t>and the department of revenue adopt rules to jointly administer Iowa Code chapter 404A. In general, the department </a:t>
            </a:r>
            <a:r>
              <a:rPr lang="en-US" sz="1800" u="sng" dirty="0">
                <a:solidFill>
                  <a:srgbClr val="FF0000"/>
                </a:solidFill>
              </a:rPr>
              <a:t>of cultural affairs </a:t>
            </a:r>
            <a:r>
              <a:rPr lang="en-US" sz="1800" dirty="0"/>
              <a:t>evaluates whether projects comply with the prescribed </a:t>
            </a:r>
            <a:r>
              <a:rPr lang="en-US" sz="1800" u="sng" dirty="0"/>
              <a:t>historic </a:t>
            </a:r>
            <a:r>
              <a:rPr lang="en-US" sz="1800" dirty="0"/>
              <a:t>standards for rehabilitation. </a:t>
            </a:r>
            <a:r>
              <a:rPr lang="en-US" sz="1800" u="sng" dirty="0">
                <a:solidFill>
                  <a:srgbClr val="FF0000"/>
                </a:solidFill>
              </a:rPr>
              <a:t>Once the historic components have been approved, the authority enters into an agreement with the project owner and issues a tax credit upon completion of all program requirements and verification of qualified rehabilitation expenditures.</a:t>
            </a:r>
            <a:r>
              <a:rPr lang="en-US" sz="1800" dirty="0">
                <a:solidFill>
                  <a:srgbClr val="FF0000"/>
                </a:solidFill>
              </a:rPr>
              <a:t> </a:t>
            </a: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60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91734"/>
            <a:ext cx="7568419" cy="369332"/>
          </a:xfrm>
          <a:prstGeom prst="rect">
            <a:avLst/>
          </a:prstGeom>
          <a:noFill/>
        </p:spPr>
        <p:txBody>
          <a:bodyPr wrap="none" rtlCol="0">
            <a:spAutoFit/>
          </a:bodyPr>
          <a:lstStyle/>
          <a:p>
            <a:r>
              <a:rPr lang="en-US" b="1" dirty="0" smtClean="0"/>
              <a:t>Part 1 </a:t>
            </a:r>
            <a:r>
              <a:rPr lang="en-US" dirty="0" smtClean="0"/>
              <a:t>– Evaluates the building’s integrity and significance and project eligibility.</a:t>
            </a:r>
            <a:endParaRPr lang="en-US" dirty="0"/>
          </a:p>
        </p:txBody>
      </p:sp>
      <p:sp>
        <p:nvSpPr>
          <p:cNvPr id="3" name="TextBox 2"/>
          <p:cNvSpPr txBox="1"/>
          <p:nvPr/>
        </p:nvSpPr>
        <p:spPr>
          <a:xfrm>
            <a:off x="304800" y="2069068"/>
            <a:ext cx="8568628" cy="646331"/>
          </a:xfrm>
          <a:prstGeom prst="rect">
            <a:avLst/>
          </a:prstGeom>
          <a:noFill/>
        </p:spPr>
        <p:txBody>
          <a:bodyPr wrap="none" rtlCol="0">
            <a:spAutoFit/>
          </a:bodyPr>
          <a:lstStyle/>
          <a:p>
            <a:r>
              <a:rPr lang="en-US" b="1" dirty="0" smtClean="0"/>
              <a:t>Part 1.5 Pre-Application Meeting </a:t>
            </a:r>
            <a:r>
              <a:rPr lang="en-US" dirty="0" smtClean="0"/>
              <a:t>– Offers feedback that will enable you to prepare better </a:t>
            </a:r>
          </a:p>
          <a:p>
            <a:r>
              <a:rPr lang="en-US" dirty="0" smtClean="0"/>
              <a:t>applications for the Part 2 submittal.</a:t>
            </a:r>
            <a:endParaRPr lang="en-US" dirty="0"/>
          </a:p>
        </p:txBody>
      </p:sp>
      <p:sp>
        <p:nvSpPr>
          <p:cNvPr id="4" name="TextBox 3"/>
          <p:cNvSpPr txBox="1"/>
          <p:nvPr/>
        </p:nvSpPr>
        <p:spPr>
          <a:xfrm>
            <a:off x="304800" y="2819400"/>
            <a:ext cx="6056273" cy="646331"/>
          </a:xfrm>
          <a:prstGeom prst="rect">
            <a:avLst/>
          </a:prstGeom>
          <a:noFill/>
        </p:spPr>
        <p:txBody>
          <a:bodyPr wrap="none" rtlCol="0">
            <a:spAutoFit/>
          </a:bodyPr>
          <a:lstStyle/>
          <a:p>
            <a:r>
              <a:rPr lang="en-US" b="1" dirty="0" smtClean="0"/>
              <a:t>Part 2 </a:t>
            </a:r>
            <a:r>
              <a:rPr lang="en-US" dirty="0" smtClean="0"/>
              <a:t>– </a:t>
            </a:r>
            <a:r>
              <a:rPr lang="en-US" dirty="0"/>
              <a:t>Evaluates that the proposed rehabilitation work </a:t>
            </a:r>
            <a:r>
              <a:rPr lang="en-US" dirty="0" smtClean="0"/>
              <a:t>meets</a:t>
            </a:r>
          </a:p>
          <a:p>
            <a:r>
              <a:rPr lang="en-US" i="1" dirty="0" smtClean="0"/>
              <a:t>The </a:t>
            </a:r>
            <a:r>
              <a:rPr lang="en-US" i="1" dirty="0"/>
              <a:t>Secretary of the Interior’s Standards for Rehabilitation</a:t>
            </a:r>
            <a:r>
              <a:rPr lang="en-US" dirty="0"/>
              <a:t>.</a:t>
            </a:r>
          </a:p>
        </p:txBody>
      </p:sp>
      <p:sp>
        <p:nvSpPr>
          <p:cNvPr id="5" name="TextBox 4"/>
          <p:cNvSpPr txBox="1"/>
          <p:nvPr/>
        </p:nvSpPr>
        <p:spPr>
          <a:xfrm>
            <a:off x="304800" y="3581400"/>
            <a:ext cx="8505918" cy="369332"/>
          </a:xfrm>
          <a:prstGeom prst="rect">
            <a:avLst/>
          </a:prstGeom>
          <a:noFill/>
        </p:spPr>
        <p:txBody>
          <a:bodyPr wrap="none" rtlCol="0">
            <a:spAutoFit/>
          </a:bodyPr>
          <a:lstStyle/>
          <a:p>
            <a:r>
              <a:rPr lang="en-US" b="1" dirty="0" smtClean="0"/>
              <a:t>Part 2B </a:t>
            </a:r>
            <a:r>
              <a:rPr lang="en-US" dirty="0" smtClean="0"/>
              <a:t>– </a:t>
            </a:r>
            <a:r>
              <a:rPr lang="en-US" dirty="0"/>
              <a:t>Evaluates </a:t>
            </a:r>
            <a:r>
              <a:rPr lang="en-US" dirty="0" smtClean="0"/>
              <a:t>submitted materials for the project’s planning and financial readiness.</a:t>
            </a:r>
            <a:endParaRPr lang="en-US" dirty="0"/>
          </a:p>
        </p:txBody>
      </p:sp>
      <p:sp>
        <p:nvSpPr>
          <p:cNvPr id="6" name="TextBox 5"/>
          <p:cNvSpPr txBox="1"/>
          <p:nvPr/>
        </p:nvSpPr>
        <p:spPr>
          <a:xfrm>
            <a:off x="304800" y="4117188"/>
            <a:ext cx="7906845" cy="646331"/>
          </a:xfrm>
          <a:prstGeom prst="rect">
            <a:avLst/>
          </a:prstGeom>
          <a:noFill/>
        </p:spPr>
        <p:txBody>
          <a:bodyPr wrap="none" rtlCol="0">
            <a:spAutoFit/>
          </a:bodyPr>
          <a:lstStyle/>
          <a:p>
            <a:r>
              <a:rPr lang="en-US" b="1" dirty="0" smtClean="0"/>
              <a:t>Agreement</a:t>
            </a:r>
            <a:r>
              <a:rPr lang="en-US" dirty="0" smtClean="0"/>
              <a:t> – </a:t>
            </a:r>
            <a:r>
              <a:rPr lang="en-US" dirty="0"/>
              <a:t>Establishes the terms and conditions that must be met to receive </a:t>
            </a:r>
            <a:r>
              <a:rPr lang="en-US" dirty="0" smtClean="0"/>
              <a:t>the</a:t>
            </a:r>
          </a:p>
          <a:p>
            <a:r>
              <a:rPr lang="en-US" dirty="0" smtClean="0"/>
              <a:t>tax </a:t>
            </a:r>
            <a:r>
              <a:rPr lang="en-US" dirty="0"/>
              <a:t>credit and establishes the estimated amount of the tax credit.</a:t>
            </a:r>
          </a:p>
        </p:txBody>
      </p:sp>
      <p:sp>
        <p:nvSpPr>
          <p:cNvPr id="7" name="Rectangle 6"/>
          <p:cNvSpPr/>
          <p:nvPr/>
        </p:nvSpPr>
        <p:spPr>
          <a:xfrm>
            <a:off x="304800" y="4876800"/>
            <a:ext cx="8534400" cy="923330"/>
          </a:xfrm>
          <a:prstGeom prst="rect">
            <a:avLst/>
          </a:prstGeom>
        </p:spPr>
        <p:txBody>
          <a:bodyPr wrap="square">
            <a:spAutoFit/>
          </a:bodyPr>
          <a:lstStyle/>
          <a:p>
            <a:r>
              <a:rPr lang="en-US" b="1" dirty="0"/>
              <a:t>Part 3</a:t>
            </a:r>
            <a:r>
              <a:rPr lang="en-US" dirty="0"/>
              <a:t> - Evaluates that the completed work has met </a:t>
            </a:r>
            <a:r>
              <a:rPr lang="en-US" i="1" dirty="0"/>
              <a:t>The Secretary of the Interior’s Standards for </a:t>
            </a:r>
            <a:r>
              <a:rPr lang="en-US" i="1" dirty="0" smtClean="0"/>
              <a:t>Rehabilitation </a:t>
            </a:r>
            <a:r>
              <a:rPr lang="en-US" dirty="0" smtClean="0"/>
              <a:t>and </a:t>
            </a:r>
            <a:r>
              <a:rPr lang="en-US" dirty="0"/>
              <a:t>that all other requirements of the agreement, laws, and regulations have been met.</a:t>
            </a:r>
          </a:p>
        </p:txBody>
      </p:sp>
      <p:sp>
        <p:nvSpPr>
          <p:cNvPr id="8" name="TextBox 7"/>
          <p:cNvSpPr txBox="1"/>
          <p:nvPr/>
        </p:nvSpPr>
        <p:spPr>
          <a:xfrm>
            <a:off x="3810000" y="457200"/>
            <a:ext cx="5000718" cy="830997"/>
          </a:xfrm>
          <a:prstGeom prst="rect">
            <a:avLst/>
          </a:prstGeom>
          <a:noFill/>
        </p:spPr>
        <p:txBody>
          <a:bodyPr wrap="square" rtlCol="0">
            <a:spAutoFit/>
          </a:bodyPr>
          <a:lstStyle/>
          <a:p>
            <a:r>
              <a:rPr lang="en-US" sz="2400" dirty="0">
                <a:latin typeface="Cooper Black" panose="0208090404030B020404" pitchFamily="18" charset="0"/>
              </a:rPr>
              <a:t>10. Get your Part 1 in NOW!</a:t>
            </a:r>
          </a:p>
          <a:p>
            <a:endParaRPr lang="en-US" sz="2400" dirty="0"/>
          </a:p>
        </p:txBody>
      </p:sp>
    </p:spTree>
    <p:extLst>
      <p:ext uri="{BB962C8B-B14F-4D97-AF65-F5344CB8AC3E}">
        <p14:creationId xmlns:p14="http://schemas.microsoft.com/office/powerpoint/2010/main" val="2049019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childTnLst>
                          </p:cTn>
                        </p:par>
                        <p:par>
                          <p:cTn id="12" fill="hold">
                            <p:stCondLst>
                              <p:cond delay="3000"/>
                            </p:stCondLst>
                            <p:childTnLst>
                              <p:par>
                                <p:cTn id="13" presetID="22" presetClass="entr" presetSubtype="4"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00"/>
                                        <p:tgtEl>
                                          <p:spTgt spid="4"/>
                                        </p:tgtEl>
                                      </p:cBhvr>
                                    </p:animEffect>
                                  </p:childTnLst>
                                </p:cTn>
                              </p:par>
                            </p:childTnLst>
                          </p:cTn>
                        </p:par>
                        <p:par>
                          <p:cTn id="16" fill="hold">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par>
                          <p:cTn id="24" fill="hold">
                            <p:stCondLst>
                              <p:cond delay="7000"/>
                            </p:stCondLst>
                            <p:childTnLst>
                              <p:par>
                                <p:cTn id="25" presetID="22" presetClass="entr" presetSubtype="4"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182896"/>
            <a:ext cx="8229600" cy="1143000"/>
          </a:xfrm>
        </p:spPr>
        <p:txBody>
          <a:bodyPr>
            <a:normAutofit/>
          </a:bodyPr>
          <a:lstStyle/>
          <a:p>
            <a:r>
              <a:rPr lang="en-US" sz="4000" dirty="0" smtClean="0"/>
              <a:t>“Your” 50 Year-Old Building</a:t>
            </a:r>
            <a:endParaRPr lang="en-US" sz="4000" dirty="0"/>
          </a:p>
        </p:txBody>
      </p:sp>
      <p:pic>
        <p:nvPicPr>
          <p:cNvPr id="6" name="Content Placeholder 3" descr="WCC Historic exterior_1.jpg"/>
          <p:cNvPicPr>
            <a:picLocks noChangeAspect="1"/>
          </p:cNvPicPr>
          <p:nvPr/>
        </p:nvPicPr>
        <p:blipFill>
          <a:blip r:embed="rId3">
            <a:extLst>
              <a:ext uri="{28A0092B-C50C-407E-A947-70E740481C1C}">
                <a14:useLocalDpi xmlns:a14="http://schemas.microsoft.com/office/drawing/2010/main" val="0"/>
              </a:ext>
            </a:extLst>
          </a:blip>
          <a:srcRect t="5232" b="5232"/>
          <a:stretch>
            <a:fillRect/>
          </a:stretch>
        </p:blipFill>
        <p:spPr>
          <a:xfrm>
            <a:off x="3810000" y="499840"/>
            <a:ext cx="3657280" cy="2011363"/>
          </a:xfrm>
          <a:prstGeom prst="rect">
            <a:avLst/>
          </a:prstGeom>
        </p:spPr>
      </p:pic>
      <p:sp>
        <p:nvSpPr>
          <p:cNvPr id="7" name="Title 1"/>
          <p:cNvSpPr txBox="1">
            <a:spLocks/>
          </p:cNvSpPr>
          <p:nvPr/>
        </p:nvSpPr>
        <p:spPr>
          <a:xfrm>
            <a:off x="-30804" y="3200400"/>
            <a:ext cx="9174804" cy="4038600"/>
          </a:xfrm>
          <a:prstGeom prst="rect">
            <a:avLst/>
          </a:prstGeom>
        </p:spPr>
        <p:txBody>
          <a:bodyPr vert="horz" lIns="91440" tIns="45720" rIns="91440" bIns="45720" numCol="2" rtlCol="0" anchor="ctr">
            <a:normAutofit fontScale="70000" lnSpcReduction="20000"/>
          </a:bodyPr>
          <a:lstStyle>
            <a:lvl1pPr algn="ctr" defTabSz="914400" rtl="0" eaLnBrk="1" latinLnBrk="0" hangingPunct="1">
              <a:spcBef>
                <a:spcPct val="0"/>
              </a:spcBef>
              <a:buNone/>
              <a:defRPr sz="4400" kern="1200">
                <a:solidFill>
                  <a:srgbClr val="3E3C58"/>
                </a:solidFill>
                <a:latin typeface="Arial" panose="020B0604020202020204" pitchFamily="34" charset="0"/>
                <a:ea typeface="+mj-ea"/>
                <a:cs typeface="Arial" panose="020B0604020202020204" pitchFamily="34" charset="0"/>
              </a:defRPr>
            </a:lvl1pPr>
          </a:lstStyle>
          <a:p>
            <a:r>
              <a:rPr lang="en-US" sz="2500" b="1" u="sng" dirty="0" smtClean="0"/>
              <a:t>Federal Program</a:t>
            </a:r>
          </a:p>
          <a:p>
            <a:endParaRPr lang="en-US" sz="2200" b="1" u="sng" dirty="0"/>
          </a:p>
          <a:p>
            <a:pPr algn="l"/>
            <a:r>
              <a:rPr lang="en-US" sz="2200" dirty="0" smtClean="0"/>
              <a:t>Listed on </a:t>
            </a:r>
            <a:r>
              <a:rPr lang="en-US" sz="2200" dirty="0"/>
              <a:t>the </a:t>
            </a:r>
            <a:r>
              <a:rPr lang="en-US" sz="2200" b="1" dirty="0" smtClean="0"/>
              <a:t>National Register of Historic Places</a:t>
            </a:r>
            <a:r>
              <a:rPr lang="en-US" sz="2200" dirty="0" smtClean="0"/>
              <a:t>  (NRHP)</a:t>
            </a:r>
          </a:p>
          <a:p>
            <a:pPr algn="l"/>
            <a:r>
              <a:rPr lang="en-US" sz="2200" i="1" dirty="0" smtClean="0"/>
              <a:t>…or will be listed within an specified time from the placed-in-service date.</a:t>
            </a:r>
            <a:endParaRPr lang="en-US" sz="2200" i="1" dirty="0"/>
          </a:p>
          <a:p>
            <a:pPr algn="l"/>
            <a:endParaRPr lang="en-US" sz="2000" dirty="0" smtClean="0"/>
          </a:p>
          <a:p>
            <a:pPr algn="l"/>
            <a:r>
              <a:rPr lang="en-US" sz="2200" dirty="0" smtClean="0"/>
              <a:t>Substantial Rehabilitation</a:t>
            </a:r>
          </a:p>
          <a:p>
            <a:pPr algn="l"/>
            <a:endParaRPr lang="en-US" sz="2200" dirty="0" smtClean="0"/>
          </a:p>
          <a:p>
            <a:pPr algn="l"/>
            <a:r>
              <a:rPr lang="en-US" sz="2200" dirty="0" smtClean="0"/>
              <a:t>Income-producing property</a:t>
            </a:r>
          </a:p>
          <a:p>
            <a:pPr algn="l"/>
            <a:endParaRPr lang="en-US" sz="2200" dirty="0"/>
          </a:p>
          <a:p>
            <a:pPr algn="l"/>
            <a:r>
              <a:rPr lang="en-US" sz="2200" dirty="0" smtClean="0"/>
              <a:t>Eligible Tax payer/ Fee Simple Owner, </a:t>
            </a:r>
          </a:p>
          <a:p>
            <a:pPr algn="l"/>
            <a:r>
              <a:rPr lang="en-US" sz="2200" b="1" dirty="0" smtClean="0"/>
              <a:t>OR</a:t>
            </a:r>
            <a:r>
              <a:rPr lang="en-US" sz="2200" dirty="0" smtClean="0"/>
              <a:t> will be with signed letter of permission </a:t>
            </a:r>
          </a:p>
          <a:p>
            <a:pPr algn="l"/>
            <a:r>
              <a:rPr lang="en-US" sz="2200" dirty="0" smtClean="0"/>
              <a:t>from current fee–simple owner </a:t>
            </a:r>
          </a:p>
          <a:p>
            <a:pPr algn="l"/>
            <a:endParaRPr lang="en-US" sz="2400" b="1" u="sng" dirty="0"/>
          </a:p>
          <a:p>
            <a:endParaRPr lang="en-US" sz="2400" b="1" u="sng" dirty="0" smtClean="0"/>
          </a:p>
          <a:p>
            <a:endParaRPr lang="en-US" sz="2400" b="1" u="sng" dirty="0" smtClean="0"/>
          </a:p>
          <a:p>
            <a:endParaRPr lang="en-US" sz="2400" b="1" u="sng" dirty="0" smtClean="0"/>
          </a:p>
          <a:p>
            <a:endParaRPr lang="en-US" sz="2400" b="1" u="sng" dirty="0"/>
          </a:p>
          <a:p>
            <a:endParaRPr lang="en-US" sz="2400" b="1" u="sng" dirty="0"/>
          </a:p>
          <a:p>
            <a:endParaRPr lang="en-US" sz="2500" b="1" u="sng" dirty="0" smtClean="0"/>
          </a:p>
          <a:p>
            <a:endParaRPr lang="en-US" sz="2500" b="1" u="sng" dirty="0"/>
          </a:p>
          <a:p>
            <a:r>
              <a:rPr lang="en-US" sz="2500" b="1" u="sng" dirty="0" smtClean="0"/>
              <a:t>State </a:t>
            </a:r>
            <a:r>
              <a:rPr lang="en-US" sz="2500" b="1" u="sng" dirty="0"/>
              <a:t>Program</a:t>
            </a:r>
          </a:p>
          <a:p>
            <a:endParaRPr lang="en-US" sz="2400" b="1" u="sng" dirty="0"/>
          </a:p>
          <a:p>
            <a:pPr algn="l"/>
            <a:r>
              <a:rPr lang="en-US" sz="2200" dirty="0" smtClean="0"/>
              <a:t>Eligible for </a:t>
            </a:r>
            <a:r>
              <a:rPr lang="en-US" sz="2200" dirty="0"/>
              <a:t>or </a:t>
            </a:r>
            <a:r>
              <a:rPr lang="en-US" sz="2200" dirty="0" smtClean="0"/>
              <a:t>listed on </a:t>
            </a:r>
            <a:r>
              <a:rPr lang="en-US" sz="2200" dirty="0"/>
              <a:t>the NRHP</a:t>
            </a:r>
          </a:p>
          <a:p>
            <a:pPr algn="l"/>
            <a:endParaRPr lang="en-US" sz="2200" dirty="0"/>
          </a:p>
          <a:p>
            <a:pPr algn="l"/>
            <a:r>
              <a:rPr lang="en-US" sz="2200" dirty="0"/>
              <a:t>Designated as a Local Landmark</a:t>
            </a:r>
          </a:p>
          <a:p>
            <a:pPr algn="l"/>
            <a:endParaRPr lang="en-US" sz="2200" dirty="0"/>
          </a:p>
          <a:p>
            <a:pPr algn="l"/>
            <a:r>
              <a:rPr lang="en-US" sz="2200" dirty="0" smtClean="0"/>
              <a:t>Barns </a:t>
            </a:r>
            <a:r>
              <a:rPr lang="en-US" sz="2200" dirty="0"/>
              <a:t>built before </a:t>
            </a:r>
            <a:r>
              <a:rPr lang="en-US" sz="2200" dirty="0" smtClean="0"/>
              <a:t>1937</a:t>
            </a:r>
          </a:p>
          <a:p>
            <a:pPr algn="l"/>
            <a:endParaRPr lang="en-US" sz="2200" dirty="0" smtClean="0"/>
          </a:p>
          <a:p>
            <a:pPr algn="l"/>
            <a:r>
              <a:rPr lang="en-US" sz="2200" dirty="0" smtClean="0"/>
              <a:t>Private residences</a:t>
            </a:r>
          </a:p>
          <a:p>
            <a:pPr algn="l"/>
            <a:endParaRPr lang="en-US" sz="2200" dirty="0"/>
          </a:p>
          <a:p>
            <a:pPr algn="l"/>
            <a:r>
              <a:rPr lang="en-US" sz="2200" dirty="0"/>
              <a:t>Substantial </a:t>
            </a:r>
            <a:r>
              <a:rPr lang="en-US" sz="2200" dirty="0" smtClean="0"/>
              <a:t>Rehabilitation</a:t>
            </a:r>
          </a:p>
          <a:p>
            <a:pPr algn="l"/>
            <a:endParaRPr lang="en-US" sz="2200" dirty="0"/>
          </a:p>
          <a:p>
            <a:pPr algn="l"/>
            <a:r>
              <a:rPr lang="en-US" sz="2200" dirty="0"/>
              <a:t>Eligible Tax payer/ Fee Simple Owner, </a:t>
            </a:r>
          </a:p>
          <a:p>
            <a:pPr algn="l"/>
            <a:r>
              <a:rPr lang="en-US" sz="2200" b="1" dirty="0"/>
              <a:t>OR</a:t>
            </a:r>
            <a:r>
              <a:rPr lang="en-US" sz="2200" dirty="0"/>
              <a:t> will be </a:t>
            </a:r>
            <a:r>
              <a:rPr lang="en-US" sz="2200" dirty="0" smtClean="0"/>
              <a:t>as evidenced by successful Federal </a:t>
            </a:r>
          </a:p>
          <a:p>
            <a:pPr algn="l"/>
            <a:r>
              <a:rPr lang="en-US" sz="2200" dirty="0" smtClean="0"/>
              <a:t>Application </a:t>
            </a:r>
            <a:endParaRPr lang="en-US" sz="2200" dirty="0"/>
          </a:p>
          <a:p>
            <a:pPr algn="l"/>
            <a:endParaRPr lang="en-US" sz="2200" dirty="0"/>
          </a:p>
          <a:p>
            <a:pPr algn="l"/>
            <a:endParaRPr lang="en-US" sz="2000" dirty="0" smtClean="0"/>
          </a:p>
          <a:p>
            <a:pPr algn="l"/>
            <a:endParaRPr lang="en-US" sz="2000" dirty="0"/>
          </a:p>
          <a:p>
            <a:pPr algn="l"/>
            <a:endParaRPr lang="en-US" sz="2000" dirty="0"/>
          </a:p>
          <a:p>
            <a:pPr algn="l"/>
            <a:endParaRPr lang="en-US" sz="2000" dirty="0" smtClean="0"/>
          </a:p>
          <a:p>
            <a:endParaRPr lang="en-US" sz="2000" b="1" u="sng" dirty="0" smtClean="0"/>
          </a:p>
          <a:p>
            <a:pPr algn="l"/>
            <a:endParaRPr lang="en-US" sz="2000" dirty="0"/>
          </a:p>
        </p:txBody>
      </p:sp>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2806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ealPropertyOwnershipandEligib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609599"/>
            <a:ext cx="43434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52400" y="19812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1800" u="sng" dirty="0" smtClean="0">
                <a:latin typeface="Arial" charset="0"/>
              </a:rPr>
              <a:t>Who May Apply:</a:t>
            </a:r>
          </a:p>
          <a:p>
            <a:pPr algn="l">
              <a:defRPr/>
            </a:pPr>
            <a:endParaRPr lang="en-US" sz="1800" dirty="0" smtClean="0">
              <a:latin typeface="Arial" charset="0"/>
            </a:endParaRPr>
          </a:p>
          <a:p>
            <a:pPr algn="l">
              <a:defRPr/>
            </a:pPr>
            <a:r>
              <a:rPr lang="en-US" sz="1800" dirty="0" smtClean="0">
                <a:latin typeface="Arial" charset="0"/>
              </a:rPr>
              <a:t>Fee Simple Owners!</a:t>
            </a:r>
          </a:p>
          <a:p>
            <a:pPr algn="l">
              <a:defRPr/>
            </a:pPr>
            <a:endParaRPr lang="en-US" sz="1800" dirty="0" smtClean="0">
              <a:latin typeface="Arial" charset="0"/>
            </a:endParaRPr>
          </a:p>
          <a:p>
            <a:pPr algn="l">
              <a:defRPr/>
            </a:pPr>
            <a:r>
              <a:rPr lang="en-US" sz="1200" dirty="0" smtClean="0">
                <a:latin typeface="Arial" charset="0"/>
              </a:rPr>
              <a:t>So…What’s a non-owner developer to do?</a:t>
            </a:r>
          </a:p>
          <a:p>
            <a:pPr algn="l">
              <a:defRPr/>
            </a:pPr>
            <a:endParaRPr lang="en-US" sz="1200" dirty="0">
              <a:latin typeface="Arial" charset="0"/>
            </a:endParaRPr>
          </a:p>
          <a:p>
            <a:pPr algn="l">
              <a:defRPr/>
            </a:pPr>
            <a:r>
              <a:rPr lang="en-US" sz="1600" dirty="0" smtClean="0">
                <a:latin typeface="Arial" charset="0"/>
              </a:rPr>
              <a:t>Enter into a development agreement with the current owner (provided the current owner is not a tax-exempt entity)</a:t>
            </a:r>
          </a:p>
          <a:p>
            <a:pPr marL="228600" indent="-228600" algn="l">
              <a:buFontTx/>
              <a:buAutoNum type="arabicPeriod"/>
              <a:defRPr/>
            </a:pPr>
            <a:endParaRPr lang="en-US" sz="1200" dirty="0" smtClean="0">
              <a:latin typeface="Arial" charset="0"/>
            </a:endParaRPr>
          </a:p>
          <a:p>
            <a:pPr algn="l">
              <a:defRPr/>
            </a:pPr>
            <a:endParaRPr lang="en-US" sz="1200" dirty="0" smtClean="0">
              <a:latin typeface="Arial" charset="0"/>
            </a:endParaRPr>
          </a:p>
          <a:p>
            <a:pPr algn="l">
              <a:defRPr/>
            </a:pPr>
            <a:endParaRPr lang="en-US" sz="1200" dirty="0">
              <a:latin typeface="Arial" charset="0"/>
            </a:endParaRPr>
          </a:p>
          <a:p>
            <a:pPr algn="l">
              <a:defRPr/>
            </a:pPr>
            <a:r>
              <a:rPr lang="en-US" sz="1600" dirty="0">
                <a:latin typeface="Arial" charset="0"/>
              </a:rPr>
              <a:t>Qualify through the Federal Certified Historic Structure Program (HTC)</a:t>
            </a:r>
          </a:p>
          <a:p>
            <a:pPr algn="l">
              <a:defRPr/>
            </a:pPr>
            <a:r>
              <a:rPr lang="en-US" sz="1600" dirty="0">
                <a:latin typeface="Arial" charset="0"/>
              </a:rPr>
              <a:t>	</a:t>
            </a:r>
          </a:p>
          <a:p>
            <a:pPr algn="l">
              <a:defRPr/>
            </a:pPr>
            <a:r>
              <a:rPr lang="en-US" sz="1800" dirty="0" smtClean="0">
                <a:latin typeface="Arial" charset="0"/>
              </a:rPr>
              <a:t>	</a:t>
            </a:r>
            <a:endParaRPr lang="en-US" sz="1800" dirty="0">
              <a:latin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5770" y="5943600"/>
            <a:ext cx="673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36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2916</TotalTime>
  <Words>1915</Words>
  <Application>Microsoft Macintosh PowerPoint</Application>
  <PresentationFormat>On-screen Show (4:3)</PresentationFormat>
  <Paragraphs>269</Paragraphs>
  <Slides>24</Slides>
  <Notes>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Preservation Using Federal Tax Credits in FFY 2014</vt:lpstr>
      <vt:lpstr>PowerPoint Presentation</vt:lpstr>
      <vt:lpstr>How Much!?</vt:lpstr>
      <vt:lpstr>What’RE QRE’s?</vt:lpstr>
      <vt:lpstr>  HISTORIC PRESERVATION AND CULTURAL AND ENTERTAINMENT DISTRICT TAX CREDITS FOR PROJECTS REGISTERED ON OR AFTER AUGUST 15, 2016 261—49.1(303,404A) Purpose. A historic preservation and cultural and entertainment district tax credit (hereinafter referred to as “historic tax credit”) may be applied against the income tax imposed under Iowa Code chapter 422, division II, III, or V, or Iowa Code chapter 432 for qualified rehabilitation projects that have entered into and complied with an agreement with the department of cultural affairs economic development authority (hereinafter referred to as “the departmentauthority”) and complied with all applicable terms, laws, and rules. The program is administered by the departmentauthority with the assistance of the department of revenuecultural affairs. The general assembly has mandated that the authority, department of cultural affairs and the department of revenue adopt rules to jointly administer Iowa Code chapter 404A. In general, the department of cultural affairs evaluates whether projects comply with the prescribed historic standards for rehabilitation. Once the historic components have been approved, the authority enters into an agreement with the project owner and issues a tax credit upon completion of all program requirements and verification of qualified rehabilitation expenditures. </vt:lpstr>
      <vt:lpstr>PowerPoint Presentation</vt:lpstr>
      <vt:lpstr>“Your” 50 Year-Old Building</vt:lpstr>
      <vt:lpstr>PowerPoint Presentation</vt:lpstr>
      <vt:lpstr>PowerPoint Presentation</vt:lpstr>
      <vt:lpstr>Establishing Significance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 Preservation Tax Credits </vt:lpstr>
    </vt:vector>
  </TitlesOfParts>
  <Company>State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c:creator>
  <cp:lastModifiedBy>Michelle Bolton King</cp:lastModifiedBy>
  <cp:revision>80</cp:revision>
  <cp:lastPrinted>2016-09-14T18:55:28Z</cp:lastPrinted>
  <dcterms:created xsi:type="dcterms:W3CDTF">2016-08-18T15:51:54Z</dcterms:created>
  <dcterms:modified xsi:type="dcterms:W3CDTF">2016-09-30T03:25:31Z</dcterms:modified>
</cp:coreProperties>
</file>