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344" r:id="rId2"/>
    <p:sldId id="412" r:id="rId3"/>
    <p:sldId id="419" r:id="rId4"/>
    <p:sldId id="413" r:id="rId5"/>
    <p:sldId id="420" r:id="rId6"/>
    <p:sldId id="421" r:id="rId7"/>
    <p:sldId id="416" r:id="rId8"/>
    <p:sldId id="415" r:id="rId9"/>
    <p:sldId id="418" r:id="rId10"/>
    <p:sldId id="387" r:id="rId11"/>
    <p:sldId id="410" r:id="rId12"/>
    <p:sldId id="406" r:id="rId13"/>
    <p:sldId id="256" r:id="rId1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44" autoAdjust="0"/>
    <p:restoredTop sz="81243" autoAdjust="0"/>
  </p:normalViewPr>
  <p:slideViewPr>
    <p:cSldViewPr>
      <p:cViewPr varScale="1">
        <p:scale>
          <a:sx n="94" d="100"/>
          <a:sy n="94" d="100"/>
        </p:scale>
        <p:origin x="1716" y="96"/>
      </p:cViewPr>
      <p:guideLst>
        <p:guide orient="horz" pos="2160"/>
        <p:guide pos="2880"/>
      </p:guideLst>
    </p:cSldViewPr>
  </p:slideViewPr>
  <p:outlineViewPr>
    <p:cViewPr>
      <p:scale>
        <a:sx n="33" d="100"/>
        <a:sy n="33" d="100"/>
      </p:scale>
      <p:origin x="0" y="-912"/>
    </p:cViewPr>
  </p:outlineViewPr>
  <p:notesTextViewPr>
    <p:cViewPr>
      <p:scale>
        <a:sx n="100" d="100"/>
        <a:sy n="100" d="100"/>
      </p:scale>
      <p:origin x="0" y="0"/>
    </p:cViewPr>
  </p:notesTextViewPr>
  <p:sorterViewPr>
    <p:cViewPr>
      <p:scale>
        <a:sx n="100" d="100"/>
        <a:sy n="100" d="100"/>
      </p:scale>
      <p:origin x="0" y="2598"/>
    </p:cViewPr>
  </p:sorterViewPr>
  <p:notesViewPr>
    <p:cSldViewPr>
      <p:cViewPr varScale="1">
        <p:scale>
          <a:sx n="67" d="100"/>
          <a:sy n="67" d="100"/>
        </p:scale>
        <p:origin x="279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5E1B927-4CA0-4D65-A799-CC7D57C20006}" type="datetimeFigureOut">
              <a:rPr lang="en-US" smtClean="0"/>
              <a:pPr/>
              <a:t>9/30/2016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24E68A9-53B7-4773-9FDA-67E5A4E5DD49}" type="slidenum">
              <a:rPr lang="en-US" smtClean="0"/>
              <a:pPr/>
              <a:t>‹#›</a:t>
            </a:fld>
            <a:endParaRPr lang="en-US"/>
          </a:p>
        </p:txBody>
      </p:sp>
    </p:spTree>
    <p:extLst>
      <p:ext uri="{BB962C8B-B14F-4D97-AF65-F5344CB8AC3E}">
        <p14:creationId xmlns:p14="http://schemas.microsoft.com/office/powerpoint/2010/main" val="1741429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D3FC0BC-0F88-4C02-BBBB-6AAD1E6BF95B}" type="datetimeFigureOut">
              <a:rPr lang="en-US" smtClean="0"/>
              <a:pPr/>
              <a:t>9/30/2016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D11D772-2AFA-49B7-9EE6-13B1317CBCA7}" type="slidenum">
              <a:rPr lang="en-US" smtClean="0"/>
              <a:pPr/>
              <a:t>‹#›</a:t>
            </a:fld>
            <a:endParaRPr lang="en-US"/>
          </a:p>
        </p:txBody>
      </p:sp>
    </p:spTree>
    <p:extLst>
      <p:ext uri="{BB962C8B-B14F-4D97-AF65-F5344CB8AC3E}">
        <p14:creationId xmlns:p14="http://schemas.microsoft.com/office/powerpoint/2010/main" val="2192047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a </a:t>
            </a:r>
            <a:r>
              <a:rPr lang="en-US" dirty="0" smtClean="0"/>
              <a:t>bit about the state</a:t>
            </a:r>
            <a:r>
              <a:rPr lang="en-US" baseline="0" dirty="0" smtClean="0"/>
              <a:t> tourism office and the </a:t>
            </a:r>
            <a:r>
              <a:rPr lang="en-US" dirty="0" smtClean="0"/>
              <a:t>many</a:t>
            </a:r>
            <a:r>
              <a:rPr lang="en-US" baseline="0" dirty="0" smtClean="0"/>
              <a:t> free and easy ways to get involved and promote tourism </a:t>
            </a:r>
            <a:r>
              <a:rPr lang="en-US" baseline="0" dirty="0" smtClean="0"/>
              <a:t>in western Iowa.</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D11D772-2AFA-49B7-9EE6-13B1317CBCA7}" type="slidenum">
              <a:rPr lang="en-US" smtClean="0"/>
              <a:pPr/>
              <a:t>1</a:t>
            </a:fld>
            <a:endParaRPr lang="en-US"/>
          </a:p>
        </p:txBody>
      </p:sp>
    </p:spTree>
    <p:extLst>
      <p:ext uri="{BB962C8B-B14F-4D97-AF65-F5344CB8AC3E}">
        <p14:creationId xmlns:p14="http://schemas.microsoft.com/office/powerpoint/2010/main" val="532552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 am the digital marketing manager for the tourism office and over the last 4 years we’ve started focusing our marketing efforts on digital marketing and our website. We’ve made enhancements to our site to make it easy for you to submit and update information and photos for attractions in your community. Our website had a 1.5 million visitors in 2015 and we are on that pace again in 2016. Our $2.5 million marketing budget pushes traffic to our website and the printed Iowa Travel Guide is almost entirely sourced from our web database. It’s really the center of our marketing efforts.</a:t>
            </a:r>
          </a:p>
          <a:p>
            <a:endParaRPr lang="en-US" baseline="0" dirty="0" smtClean="0"/>
          </a:p>
          <a:p>
            <a:r>
              <a:rPr lang="en-US" baseline="0" dirty="0" smtClean="0"/>
              <a:t>Today, I’m going to give you a tutorial in how to get your information on our website, but first, I’m going to explain a bit more about the Iowa Tourism Office.</a:t>
            </a:r>
            <a:endParaRPr lang="en-US" dirty="0"/>
          </a:p>
        </p:txBody>
      </p:sp>
      <p:sp>
        <p:nvSpPr>
          <p:cNvPr id="4" name="Slide Number Placeholder 3"/>
          <p:cNvSpPr>
            <a:spLocks noGrp="1"/>
          </p:cNvSpPr>
          <p:nvPr>
            <p:ph type="sldNum" sz="quarter" idx="10"/>
          </p:nvPr>
        </p:nvSpPr>
        <p:spPr/>
        <p:txBody>
          <a:bodyPr/>
          <a:lstStyle/>
          <a:p>
            <a:fld id="{ED11D772-2AFA-49B7-9EE6-13B1317CBCA7}" type="slidenum">
              <a:rPr lang="en-US" smtClean="0"/>
              <a:pPr/>
              <a:t>2</a:t>
            </a:fld>
            <a:endParaRPr lang="en-US"/>
          </a:p>
        </p:txBody>
      </p:sp>
    </p:spTree>
    <p:extLst>
      <p:ext uri="{BB962C8B-B14F-4D97-AF65-F5344CB8AC3E}">
        <p14:creationId xmlns:p14="http://schemas.microsoft.com/office/powerpoint/2010/main" val="798154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solution to getting started – </a:t>
            </a:r>
            <a:r>
              <a:rPr lang="en-US" dirty="0" err="1" smtClean="0"/>
              <a:t>traveliowa.com</a:t>
            </a:r>
            <a:endParaRPr lang="en-US" dirty="0" smtClean="0"/>
          </a:p>
          <a:p>
            <a:endParaRPr lang="en-US" dirty="0" smtClean="0"/>
          </a:p>
          <a:p>
            <a:r>
              <a:rPr lang="en-US" dirty="0" smtClean="0"/>
              <a:t>1.5 million user</a:t>
            </a:r>
            <a:r>
              <a:rPr lang="en-US" baseline="0" dirty="0" smtClean="0"/>
              <a:t> sessions each year (and growing). Comprehensive database of </a:t>
            </a:r>
            <a:endParaRPr lang="en-US" dirty="0"/>
          </a:p>
        </p:txBody>
      </p:sp>
      <p:sp>
        <p:nvSpPr>
          <p:cNvPr id="4" name="Slide Number Placeholder 3"/>
          <p:cNvSpPr>
            <a:spLocks noGrp="1"/>
          </p:cNvSpPr>
          <p:nvPr>
            <p:ph type="sldNum" sz="quarter" idx="10"/>
          </p:nvPr>
        </p:nvSpPr>
        <p:spPr/>
        <p:txBody>
          <a:bodyPr/>
          <a:lstStyle/>
          <a:p>
            <a:fld id="{ED11D772-2AFA-49B7-9EE6-13B1317CBCA7}" type="slidenum">
              <a:rPr lang="en-US" smtClean="0"/>
              <a:pPr/>
              <a:t>4</a:t>
            </a:fld>
            <a:endParaRPr lang="en-US"/>
          </a:p>
        </p:txBody>
      </p:sp>
    </p:spTree>
    <p:extLst>
      <p:ext uri="{BB962C8B-B14F-4D97-AF65-F5344CB8AC3E}">
        <p14:creationId xmlns:p14="http://schemas.microsoft.com/office/powerpoint/2010/main" val="866588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11D772-2AFA-49B7-9EE6-13B1317CBCA7}" type="slidenum">
              <a:rPr lang="en-US" smtClean="0"/>
              <a:pPr/>
              <a:t>6</a:t>
            </a:fld>
            <a:endParaRPr lang="en-US"/>
          </a:p>
        </p:txBody>
      </p:sp>
    </p:spTree>
    <p:extLst>
      <p:ext uri="{BB962C8B-B14F-4D97-AF65-F5344CB8AC3E}">
        <p14:creationId xmlns:p14="http://schemas.microsoft.com/office/powerpoint/2010/main" val="2678399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996B43-39A8-494B-80F1-1BDA8F96F5A5}" type="slidenum">
              <a:rPr lang="en-US" smtClean="0"/>
              <a:t>9</a:t>
            </a:fld>
            <a:endParaRPr lang="en-US"/>
          </a:p>
        </p:txBody>
      </p:sp>
    </p:spTree>
    <p:extLst>
      <p:ext uri="{BB962C8B-B14F-4D97-AF65-F5344CB8AC3E}">
        <p14:creationId xmlns:p14="http://schemas.microsoft.com/office/powerpoint/2010/main" val="3261542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Iowa Travel Guide – print </a:t>
            </a:r>
            <a:r>
              <a:rPr lang="en-US" dirty="0" smtClean="0"/>
              <a:t>110,000</a:t>
            </a:r>
            <a:r>
              <a:rPr lang="en-US" baseline="0" dirty="0" smtClean="0"/>
              <a:t> </a:t>
            </a:r>
            <a:r>
              <a:rPr lang="en-US" baseline="0" dirty="0" smtClean="0"/>
              <a:t>guides, distributed from online ordering and through our network of welcome centers.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Welcome Centers:  Have your materials in the centers.  Share what’s new with us so we can share that with travel counselors</a:t>
            </a:r>
          </a:p>
          <a:p>
            <a:r>
              <a:rPr lang="en-US" dirty="0" smtClean="0"/>
              <a:t> </a:t>
            </a:r>
            <a:endParaRPr lang="en-US" dirty="0"/>
          </a:p>
        </p:txBody>
      </p:sp>
      <p:sp>
        <p:nvSpPr>
          <p:cNvPr id="4" name="Slide Number Placeholder 3"/>
          <p:cNvSpPr>
            <a:spLocks noGrp="1"/>
          </p:cNvSpPr>
          <p:nvPr>
            <p:ph type="sldNum" sz="quarter" idx="10"/>
          </p:nvPr>
        </p:nvSpPr>
        <p:spPr/>
        <p:txBody>
          <a:bodyPr/>
          <a:lstStyle/>
          <a:p>
            <a:fld id="{ED11D772-2AFA-49B7-9EE6-13B1317CBCA7}" type="slidenum">
              <a:rPr lang="en-US" smtClean="0"/>
              <a:pPr/>
              <a:t>10</a:t>
            </a:fld>
            <a:endParaRPr lang="en-US"/>
          </a:p>
        </p:txBody>
      </p:sp>
    </p:spTree>
    <p:extLst>
      <p:ext uri="{BB962C8B-B14F-4D97-AF65-F5344CB8AC3E}">
        <p14:creationId xmlns:p14="http://schemas.microsoft.com/office/powerpoint/2010/main" val="145360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So you want</a:t>
            </a:r>
            <a:r>
              <a:rPr lang="en-US" baseline="0" dirty="0" smtClean="0"/>
              <a:t> to be featured and talked about! Here’s how.</a:t>
            </a:r>
          </a:p>
          <a:p>
            <a:endParaRPr lang="en-US" baseline="0" dirty="0" smtClean="0"/>
          </a:p>
          <a:p>
            <a:r>
              <a:rPr lang="en-US" baseline="0" dirty="0" smtClean="0"/>
              <a:t>Let’s first take a look at what a listing is – Sawmill Museum and Iowa Children’s Museum.</a:t>
            </a:r>
          </a:p>
          <a:p>
            <a:endParaRPr lang="en-US" baseline="0" dirty="0" smtClean="0"/>
          </a:p>
          <a:p>
            <a:r>
              <a:rPr lang="en-US" dirty="0" smtClean="0"/>
              <a:t>Scroll to the bottom of the page</a:t>
            </a:r>
            <a:r>
              <a:rPr lang="en-US" baseline="0" dirty="0" smtClean="0"/>
              <a:t> for the two submission buttons.</a:t>
            </a:r>
          </a:p>
          <a:p>
            <a:endParaRPr lang="en-US" baseline="0" dirty="0" smtClean="0"/>
          </a:p>
          <a:p>
            <a:r>
              <a:rPr lang="en-US" baseline="0" dirty="0" smtClean="0"/>
              <a:t>Submit A Listing:</a:t>
            </a:r>
          </a:p>
          <a:p>
            <a:pPr marL="171450" indent="-171450">
              <a:buFontTx/>
              <a:buChar char="-"/>
            </a:pPr>
            <a:r>
              <a:rPr lang="en-US" baseline="0" dirty="0" smtClean="0"/>
              <a:t>Click on orange button</a:t>
            </a:r>
          </a:p>
          <a:p>
            <a:pPr marL="171450" indent="-171450">
              <a:buFontTx/>
              <a:buChar char="-"/>
            </a:pPr>
            <a:r>
              <a:rPr lang="en-US" baseline="0" dirty="0" smtClean="0"/>
              <a:t>Register/Login</a:t>
            </a:r>
          </a:p>
          <a:p>
            <a:pPr marL="171450" indent="-171450">
              <a:buFontTx/>
              <a:buChar char="-"/>
            </a:pPr>
            <a:r>
              <a:rPr lang="en-US" baseline="0" dirty="0" smtClean="0"/>
              <a:t>Add a new listing</a:t>
            </a:r>
          </a:p>
          <a:p>
            <a:pPr marL="171450" indent="-171450">
              <a:buFontTx/>
              <a:buChar char="-"/>
            </a:pPr>
            <a:endParaRPr lang="en-US" baseline="0" dirty="0" smtClean="0"/>
          </a:p>
          <a:p>
            <a:pPr marL="0" indent="0">
              <a:buFontTx/>
              <a:buNone/>
            </a:pPr>
            <a:r>
              <a:rPr lang="en-US" baseline="0" dirty="0" smtClean="0"/>
              <a:t>Update a Listing:</a:t>
            </a:r>
          </a:p>
          <a:p>
            <a:pPr marL="171450" indent="-171450">
              <a:buFontTx/>
              <a:buChar char="-"/>
            </a:pPr>
            <a:r>
              <a:rPr lang="en-US" baseline="0" dirty="0" smtClean="0"/>
              <a:t>We require all listings to be updated at least once every 18 months – email process</a:t>
            </a:r>
          </a:p>
          <a:p>
            <a:pPr marL="171450" indent="-171450">
              <a:buFontTx/>
              <a:buChar char="-"/>
            </a:pPr>
            <a:endParaRPr lang="en-US" baseline="0" dirty="0" smtClean="0"/>
          </a:p>
          <a:p>
            <a:pPr marL="171450" indent="-171450">
              <a:buFontTx/>
              <a:buChar char="-"/>
            </a:pPr>
            <a:r>
              <a:rPr lang="en-US" baseline="0" dirty="0" smtClean="0"/>
              <a:t>Our web listings are not just used on the web – if your listing meets the guidelines, it is also included in the printed Iowa Travel Guide.</a:t>
            </a:r>
          </a:p>
          <a:p>
            <a:pPr marL="171450" indent="-171450">
              <a:buFontTx/>
              <a:buChar char="-"/>
            </a:pPr>
            <a:r>
              <a:rPr lang="en-US" baseline="0" dirty="0" smtClean="0"/>
              <a:t>Submitting a listing is also the best way to let us know about new things in your community. Often use photos on our social media channels and to create additional content.</a:t>
            </a:r>
          </a:p>
          <a:p>
            <a:pPr marL="171450" indent="-171450">
              <a:buFontTx/>
              <a:buChar char="-"/>
            </a:pPr>
            <a:endParaRPr lang="en-US" baseline="0" dirty="0" smtClean="0"/>
          </a:p>
          <a:p>
            <a:pPr marL="0" indent="0">
              <a:buFontTx/>
              <a:buNone/>
            </a:pPr>
            <a:endParaRPr lang="en-US" baseline="0" dirty="0" smtClean="0"/>
          </a:p>
          <a:p>
            <a:pPr marL="0" indent="0">
              <a:buFontTx/>
              <a:buNone/>
            </a:pPr>
            <a:r>
              <a:rPr lang="en-US" baseline="0" dirty="0" smtClean="0"/>
              <a:t>Add Events</a:t>
            </a:r>
          </a:p>
          <a:p>
            <a:pPr marL="171450" indent="-171450">
              <a:buFontTx/>
              <a:buChar char="-"/>
            </a:pPr>
            <a:r>
              <a:rPr lang="en-US" baseline="0" dirty="0" smtClean="0"/>
              <a:t>Out of the 1.5 million visitors on our website every year, about 20-25% of that traffic searches our calendar.</a:t>
            </a:r>
          </a:p>
          <a:p>
            <a:pPr marL="171450" indent="-171450">
              <a:buFontTx/>
              <a:buChar char="-"/>
            </a:pPr>
            <a:r>
              <a:rPr lang="en-US" baseline="0" dirty="0" smtClean="0"/>
              <a:t>At any one time, we list anywhere from 1,000 to 1,500 events across the state.</a:t>
            </a:r>
          </a:p>
          <a:p>
            <a:pPr marL="171450" indent="-171450">
              <a:buFontTx/>
              <a:buChar char="-"/>
            </a:pPr>
            <a:endParaRPr lang="en-US" baseline="0" dirty="0" smtClean="0"/>
          </a:p>
          <a:p>
            <a:pPr marL="171450" indent="-171450">
              <a:buFontTx/>
              <a:buChar char="-"/>
            </a:pPr>
            <a:endParaRPr lang="en-US" baseline="0" dirty="0" smtClean="0"/>
          </a:p>
          <a:p>
            <a:pPr marL="0" indent="0">
              <a:buFontTx/>
              <a:buNone/>
            </a:pPr>
            <a:r>
              <a:rPr lang="en-US" baseline="0" dirty="0" smtClean="0"/>
              <a:t>City Pages</a:t>
            </a:r>
          </a:p>
          <a:p>
            <a:pPr marL="171450" indent="-171450">
              <a:buFontTx/>
              <a:buChar char="-"/>
            </a:pPr>
            <a:r>
              <a:rPr lang="en-US" baseline="0" dirty="0" smtClean="0"/>
              <a:t>Carrie has done a great job of customizing the Clinton page, but if there are any people from other communities, you can customize yours as well.</a:t>
            </a:r>
          </a:p>
          <a:p>
            <a:pPr marL="171450" indent="-171450">
              <a:buFontTx/>
              <a:buChar char="-"/>
            </a:pPr>
            <a:endParaRPr lang="en-US" baseline="0" dirty="0" smtClean="0"/>
          </a:p>
          <a:p>
            <a:pPr marL="0" indent="0">
              <a:buFontTx/>
              <a:buNone/>
            </a:pPr>
            <a:endParaRPr lang="en-US" baseline="0" dirty="0" smtClean="0"/>
          </a:p>
          <a:p>
            <a:pPr marL="0" indent="0">
              <a:buFontTx/>
              <a:buNone/>
            </a:pPr>
            <a:r>
              <a:rPr lang="en-US" baseline="0" dirty="0" smtClean="0"/>
              <a:t>Ways to Find Listings</a:t>
            </a:r>
          </a:p>
          <a:p>
            <a:pPr marL="171450" indent="-171450">
              <a:buFontTx/>
              <a:buChar char="-"/>
            </a:pPr>
            <a:r>
              <a:rPr lang="en-US" baseline="0" dirty="0" smtClean="0"/>
              <a:t>Clinton city page</a:t>
            </a:r>
          </a:p>
          <a:p>
            <a:pPr marL="171450" indent="-171450">
              <a:buFontTx/>
              <a:buChar char="-"/>
            </a:pPr>
            <a:r>
              <a:rPr lang="en-US" baseline="0" dirty="0" smtClean="0"/>
              <a:t>Search</a:t>
            </a:r>
          </a:p>
          <a:p>
            <a:pPr marL="171450" indent="-171450">
              <a:buFontTx/>
              <a:buChar char="-"/>
            </a:pPr>
            <a:r>
              <a:rPr lang="en-US" baseline="0" dirty="0" smtClean="0"/>
              <a:t>Also in the Area sections of each listing</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D11D772-2AFA-49B7-9EE6-13B1317CBCA7}" type="slidenum">
              <a:rPr lang="en-US" smtClean="0"/>
              <a:pPr/>
              <a:t>11</a:t>
            </a:fld>
            <a:endParaRPr lang="en-US"/>
          </a:p>
        </p:txBody>
      </p:sp>
    </p:spTree>
    <p:extLst>
      <p:ext uri="{BB962C8B-B14F-4D97-AF65-F5344CB8AC3E}">
        <p14:creationId xmlns:p14="http://schemas.microsoft.com/office/powerpoint/2010/main" val="2111367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Registration is now open. Hope to see you there!</a:t>
            </a:r>
            <a:endParaRPr lang="en-US" dirty="0"/>
          </a:p>
        </p:txBody>
      </p:sp>
      <p:sp>
        <p:nvSpPr>
          <p:cNvPr id="4" name="Slide Number Placeholder 3"/>
          <p:cNvSpPr>
            <a:spLocks noGrp="1"/>
          </p:cNvSpPr>
          <p:nvPr>
            <p:ph type="sldNum" sz="quarter" idx="10"/>
          </p:nvPr>
        </p:nvSpPr>
        <p:spPr/>
        <p:txBody>
          <a:bodyPr/>
          <a:lstStyle/>
          <a:p>
            <a:fld id="{ED11D772-2AFA-49B7-9EE6-13B1317CBCA7}" type="slidenum">
              <a:rPr lang="en-US" smtClean="0"/>
              <a:pPr/>
              <a:t>12</a:t>
            </a:fld>
            <a:endParaRPr lang="en-US"/>
          </a:p>
        </p:txBody>
      </p:sp>
    </p:spTree>
    <p:extLst>
      <p:ext uri="{BB962C8B-B14F-4D97-AF65-F5344CB8AC3E}">
        <p14:creationId xmlns:p14="http://schemas.microsoft.com/office/powerpoint/2010/main" val="751715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D11D772-2AFA-49B7-9EE6-13B1317CBCA7}" type="slidenum">
              <a:rPr lang="en-US" smtClean="0"/>
              <a:pPr/>
              <a:t>13</a:t>
            </a:fld>
            <a:endParaRPr lang="en-US"/>
          </a:p>
        </p:txBody>
      </p:sp>
    </p:spTree>
    <p:extLst>
      <p:ext uri="{BB962C8B-B14F-4D97-AF65-F5344CB8AC3E}">
        <p14:creationId xmlns:p14="http://schemas.microsoft.com/office/powerpoint/2010/main" val="1119543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4343400"/>
            <a:ext cx="7772400" cy="762000"/>
          </a:xfrm>
        </p:spPr>
        <p:txBody>
          <a:bodyPr>
            <a:normAutofit/>
          </a:bodyPr>
          <a:lstStyle>
            <a:lvl1pPr>
              <a:defRPr sz="2800"/>
            </a:lvl1pPr>
          </a:lstStyle>
          <a:p>
            <a:r>
              <a:rPr lang="en-US" dirty="0" smtClean="0"/>
              <a:t>Click to edit Master title style</a:t>
            </a:r>
            <a:endParaRPr lang="en-US" dirty="0"/>
          </a:p>
        </p:txBody>
      </p:sp>
      <p:sp>
        <p:nvSpPr>
          <p:cNvPr id="3" name="Subtitle 2"/>
          <p:cNvSpPr>
            <a:spLocks noGrp="1"/>
          </p:cNvSpPr>
          <p:nvPr>
            <p:ph type="subTitle" idx="1"/>
          </p:nvPr>
        </p:nvSpPr>
        <p:spPr>
          <a:xfrm>
            <a:off x="2209800" y="5181600"/>
            <a:ext cx="6400800" cy="1752600"/>
          </a:xfrm>
        </p:spPr>
        <p:txBody>
          <a:bodyPr>
            <a:normAutofit/>
          </a:bodyPr>
          <a:lstStyle>
            <a:lvl1pPr marL="0" indent="0" algn="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A1B96EE-47CB-4AF3-903C-9A3C7390608D}" type="datetimeFigureOut">
              <a:rPr lang="en-US" smtClean="0"/>
              <a:pPr/>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74896-DE89-45CD-8BDD-C5CFD08EE97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1B96EE-47CB-4AF3-903C-9A3C7390608D}" type="datetimeFigureOut">
              <a:rPr lang="en-US" smtClean="0"/>
              <a:pPr/>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74896-DE89-45CD-8BDD-C5CFD08EE97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1B96EE-47CB-4AF3-903C-9A3C7390608D}" type="datetimeFigureOut">
              <a:rPr lang="en-US" smtClean="0"/>
              <a:pPr/>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74896-DE89-45CD-8BDD-C5CFD08EE97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F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A1B96EE-47CB-4AF3-903C-9A3C7390608D}" type="datetimeFigureOut">
              <a:rPr lang="en-US" smtClean="0"/>
              <a:pPr/>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74896-DE89-45CD-8BDD-C5CFD08EE97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1B96EE-47CB-4AF3-903C-9A3C7390608D}" type="datetimeFigureOut">
              <a:rPr lang="en-US" smtClean="0"/>
              <a:pPr/>
              <a:t>9/30/2016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74896-DE89-45CD-8BDD-C5CFD08EE97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1B96EE-47CB-4AF3-903C-9A3C7390608D}" type="datetimeFigureOut">
              <a:rPr lang="en-US" smtClean="0"/>
              <a:pPr/>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74896-DE89-45CD-8BDD-C5CFD08EE9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1B96EE-47CB-4AF3-903C-9A3C7390608D}" type="datetimeFigureOut">
              <a:rPr lang="en-US" smtClean="0"/>
              <a:pPr/>
              <a:t>9/30/2016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374896-DE89-45CD-8BDD-C5CFD08EE97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1B96EE-47CB-4AF3-903C-9A3C7390608D}" type="datetimeFigureOut">
              <a:rPr lang="en-US" smtClean="0"/>
              <a:pPr/>
              <a:t>9/30/2016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374896-DE89-45CD-8BDD-C5CFD08EE97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1B96EE-47CB-4AF3-903C-9A3C7390608D}" type="datetimeFigureOut">
              <a:rPr lang="en-US" smtClean="0"/>
              <a:pPr/>
              <a:t>9/30/2016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374896-DE89-45CD-8BDD-C5CFD08EE970}" type="slidenum">
              <a:rPr lang="en-US" smtClean="0"/>
              <a:pPr/>
              <a:t>‹#›</a:t>
            </a:fld>
            <a:endParaRPr lang="en-US"/>
          </a:p>
        </p:txBody>
      </p:sp>
      <p:sp>
        <p:nvSpPr>
          <p:cNvPr id="5" name="Rectangle 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1B96EE-47CB-4AF3-903C-9A3C7390608D}" type="datetimeFigureOut">
              <a:rPr lang="en-US" smtClean="0"/>
              <a:pPr/>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74896-DE89-45CD-8BDD-C5CFD08EE97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1B96EE-47CB-4AF3-903C-9A3C7390608D}" type="datetimeFigureOut">
              <a:rPr lang="en-US" smtClean="0"/>
              <a:pPr/>
              <a:t>9/30/2016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74896-DE89-45CD-8BDD-C5CFD08EE97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Main.png"/>
          <p:cNvPicPr>
            <a:picLocks noChangeAspect="1"/>
          </p:cNvPicPr>
          <p:nvPr userDrawn="1"/>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8683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447800"/>
            <a:ext cx="8229600" cy="4678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B96EE-47CB-4AF3-903C-9A3C7390608D}" type="datetimeFigureOut">
              <a:rPr lang="en-US" smtClean="0"/>
              <a:pPr/>
              <a:t>9/30/2016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374896-DE89-45CD-8BDD-C5CFD08EE97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0" eaLnBrk="1" latinLnBrk="0" hangingPunct="1">
        <a:spcBef>
          <a:spcPct val="0"/>
        </a:spcBef>
        <a:buNone/>
        <a:defRPr sz="3200" b="1" kern="1200">
          <a:solidFill>
            <a:srgbClr val="00B0F0"/>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200" b="1" kern="1200">
          <a:solidFill>
            <a:schemeClr val="tx1">
              <a:lumMod val="65000"/>
              <a:lumOff val="3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lumMod val="65000"/>
              <a:lumOff val="3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lumMod val="65000"/>
              <a:lumOff val="3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traveliowa.com/conferenc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dSlideBlueParen.png"/>
          <p:cNvPicPr>
            <a:picLocks noChangeAspect="1"/>
          </p:cNvPicPr>
          <p:nvPr/>
        </p:nvPicPr>
        <p:blipFill>
          <a:blip r:embed="rId3" cstate="print"/>
          <a:stretch>
            <a:fillRect/>
          </a:stretch>
        </p:blipFill>
        <p:spPr>
          <a:xfrm>
            <a:off x="0" y="0"/>
            <a:ext cx="9144000" cy="6858000"/>
          </a:xfrm>
          <a:prstGeom prst="rect">
            <a:avLst/>
          </a:prstGeom>
        </p:spPr>
      </p:pic>
      <p:pic>
        <p:nvPicPr>
          <p:cNvPr id="5" name="Picture 4" descr="EndSlideLogo.png"/>
          <p:cNvPicPr>
            <a:picLocks noChangeAspect="1"/>
          </p:cNvPicPr>
          <p:nvPr/>
        </p:nvPicPr>
        <p:blipFill>
          <a:blip r:embed="rId4" cstate="print"/>
          <a:stretch>
            <a:fillRect/>
          </a:stretch>
        </p:blipFill>
        <p:spPr>
          <a:xfrm>
            <a:off x="0" y="0"/>
            <a:ext cx="9144000" cy="6858000"/>
          </a:xfrm>
          <a:prstGeom prst="rect">
            <a:avLst/>
          </a:prstGeom>
        </p:spPr>
      </p:pic>
      <p:pic>
        <p:nvPicPr>
          <p:cNvPr id="6" name="Picture 5" descr="Benttonsport.png"/>
          <p:cNvPicPr>
            <a:picLocks noChangeAspect="1"/>
          </p:cNvPicPr>
          <p:nvPr/>
        </p:nvPicPr>
        <p:blipFill>
          <a:blip r:embed="rId5" cstate="print"/>
          <a:stretch>
            <a:fillRect/>
          </a:stretch>
        </p:blipFill>
        <p:spPr>
          <a:xfrm>
            <a:off x="0" y="0"/>
            <a:ext cx="9144000" cy="6858000"/>
          </a:xfrm>
          <a:prstGeom prst="rect">
            <a:avLst/>
          </a:prstGeom>
        </p:spPr>
      </p:pic>
      <p:pic>
        <p:nvPicPr>
          <p:cNvPr id="7" name="Picture 6" descr="Fireworx.png"/>
          <p:cNvPicPr>
            <a:picLocks noChangeAspect="1"/>
          </p:cNvPicPr>
          <p:nvPr/>
        </p:nvPicPr>
        <p:blipFill>
          <a:blip r:embed="rId6" cstate="print"/>
          <a:stretch>
            <a:fillRect/>
          </a:stretch>
        </p:blipFill>
        <p:spPr>
          <a:xfrm>
            <a:off x="0" y="0"/>
            <a:ext cx="9144000" cy="6858000"/>
          </a:xfrm>
          <a:prstGeom prst="rect">
            <a:avLst/>
          </a:prstGeom>
        </p:spPr>
      </p:pic>
      <p:pic>
        <p:nvPicPr>
          <p:cNvPr id="8" name="Picture 7" descr="RAGBRAI.png"/>
          <p:cNvPicPr>
            <a:picLocks noChangeAspect="1"/>
          </p:cNvPicPr>
          <p:nvPr/>
        </p:nvPicPr>
        <p:blipFill>
          <a:blip r:embed="rId7" cstate="print"/>
          <a:stretch>
            <a:fillRect/>
          </a:stretch>
        </p:blipFill>
        <p:spPr>
          <a:xfrm>
            <a:off x="0" y="0"/>
            <a:ext cx="9144000" cy="6858000"/>
          </a:xfrm>
          <a:prstGeom prst="rect">
            <a:avLst/>
          </a:prstGeom>
        </p:spPr>
      </p:pic>
      <p:pic>
        <p:nvPicPr>
          <p:cNvPr id="9" name="Picture 8" descr="Bridges.png"/>
          <p:cNvPicPr>
            <a:picLocks noChangeAspect="1"/>
          </p:cNvPicPr>
          <p:nvPr/>
        </p:nvPicPr>
        <p:blipFill>
          <a:blip r:embed="rId8" cstate="print"/>
          <a:stretch>
            <a:fillRect/>
          </a:stretch>
        </p:blipFill>
        <p:spPr>
          <a:xfrm>
            <a:off x="0" y="0"/>
            <a:ext cx="9144000" cy="6858000"/>
          </a:xfrm>
          <a:prstGeom prst="rect">
            <a:avLst/>
          </a:prstGeom>
        </p:spPr>
      </p:pic>
      <p:pic>
        <p:nvPicPr>
          <p:cNvPr id="10" name="Picture 9" descr="Fishing.png"/>
          <p:cNvPicPr>
            <a:picLocks noChangeAspect="1"/>
          </p:cNvPicPr>
          <p:nvPr/>
        </p:nvPicPr>
        <p:blipFill>
          <a:blip r:embed="rId9" cstate="print"/>
          <a:stretch>
            <a:fillRect/>
          </a:stretch>
        </p:blipFill>
        <p:spPr>
          <a:xfrm>
            <a:off x="0" y="0"/>
            <a:ext cx="9144000" cy="6858000"/>
          </a:xfrm>
          <a:prstGeom prst="rect">
            <a:avLst/>
          </a:prstGeom>
        </p:spPr>
      </p:pic>
      <p:pic>
        <p:nvPicPr>
          <p:cNvPr id="11" name="Picture 10" descr="cave.png"/>
          <p:cNvPicPr>
            <a:picLocks noChangeAspect="1"/>
          </p:cNvPicPr>
          <p:nvPr/>
        </p:nvPicPr>
        <p:blipFill>
          <a:blip r:embed="rId10" cstate="print"/>
          <a:stretch>
            <a:fillRect/>
          </a:stretch>
        </p:blipFill>
        <p:spPr>
          <a:xfrm>
            <a:off x="0" y="0"/>
            <a:ext cx="9144000" cy="6858000"/>
          </a:xfrm>
          <a:prstGeom prst="rect">
            <a:avLst/>
          </a:prstGeom>
        </p:spPr>
      </p:pic>
      <p:pic>
        <p:nvPicPr>
          <p:cNvPr id="14" name="Picture 13" descr="Balloons.png"/>
          <p:cNvPicPr>
            <a:picLocks noChangeAspect="1"/>
          </p:cNvPicPr>
          <p:nvPr/>
        </p:nvPicPr>
        <p:blipFill>
          <a:blip r:embed="rId11" cstate="print"/>
          <a:stretch>
            <a:fillRect/>
          </a:stretch>
        </p:blipFill>
        <p:spPr>
          <a:xfrm>
            <a:off x="0" y="0"/>
            <a:ext cx="9144000" cy="6858000"/>
          </a:xfrm>
          <a:prstGeom prst="rect">
            <a:avLst/>
          </a:prstGeom>
        </p:spPr>
      </p:pic>
      <p:pic>
        <p:nvPicPr>
          <p:cNvPr id="15" name="Picture 14" descr="Bridge.png"/>
          <p:cNvPicPr>
            <a:picLocks noChangeAspect="1"/>
          </p:cNvPicPr>
          <p:nvPr/>
        </p:nvPicPr>
        <p:blipFill>
          <a:blip r:embed="rId12" cstate="print"/>
          <a:stretch>
            <a:fillRect/>
          </a:stretch>
        </p:blipFill>
        <p:spPr>
          <a:xfrm>
            <a:off x="0" y="0"/>
            <a:ext cx="9144000" cy="6858000"/>
          </a:xfrm>
          <a:prstGeom prst="rect">
            <a:avLst/>
          </a:prstGeom>
        </p:spPr>
      </p:pic>
      <p:pic>
        <p:nvPicPr>
          <p:cNvPr id="16" name="Picture 15" descr="Canoeing.png"/>
          <p:cNvPicPr>
            <a:picLocks noChangeAspect="1"/>
          </p:cNvPicPr>
          <p:nvPr/>
        </p:nvPicPr>
        <p:blipFill>
          <a:blip r:embed="rId13" cstate="print"/>
          <a:stretch>
            <a:fillRect/>
          </a:stretch>
        </p:blipFill>
        <p:spPr>
          <a:xfrm>
            <a:off x="0" y="0"/>
            <a:ext cx="9144000" cy="6858000"/>
          </a:xfrm>
          <a:prstGeom prst="rect">
            <a:avLst/>
          </a:prstGeom>
        </p:spPr>
      </p:pic>
      <p:pic>
        <p:nvPicPr>
          <p:cNvPr id="17" name="Picture 16" descr="Swimming.png"/>
          <p:cNvPicPr>
            <a:picLocks noChangeAspect="1"/>
          </p:cNvPicPr>
          <p:nvPr/>
        </p:nvPicPr>
        <p:blipFill>
          <a:blip r:embed="rId14" cstate="print"/>
          <a:stretch>
            <a:fillRect/>
          </a:stretch>
        </p:blipFill>
        <p:spPr>
          <a:xfrm>
            <a:off x="0" y="0"/>
            <a:ext cx="9144000" cy="6858000"/>
          </a:xfrm>
          <a:prstGeom prst="rect">
            <a:avLst/>
          </a:prstGeom>
        </p:spPr>
      </p:pic>
      <p:pic>
        <p:nvPicPr>
          <p:cNvPr id="18" name="Picture 17" descr="Pella.png"/>
          <p:cNvPicPr>
            <a:picLocks noChangeAspect="1"/>
          </p:cNvPicPr>
          <p:nvPr/>
        </p:nvPicPr>
        <p:blipFill>
          <a:blip r:embed="rId15"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par>
                          <p:cTn id="17" fill="hold">
                            <p:stCondLst>
                              <p:cond delay="3000"/>
                            </p:stCondLst>
                            <p:childTnLst>
                              <p:par>
                                <p:cTn id="18" presetID="10" presetClass="entr" presetSubtype="0" fill="hold" nodeType="afterEffect">
                                  <p:stCondLst>
                                    <p:cond delay="2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par>
                          <p:cTn id="21" fill="hold">
                            <p:stCondLst>
                              <p:cond delay="7000"/>
                            </p:stCondLst>
                            <p:childTnLst>
                              <p:par>
                                <p:cTn id="22" presetID="1" presetClass="exit" presetSubtype="0" fill="hold" nodeType="after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par>
                          <p:cTn id="24" fill="hold">
                            <p:stCondLst>
                              <p:cond delay="7000"/>
                            </p:stCondLst>
                            <p:childTnLst>
                              <p:par>
                                <p:cTn id="25" presetID="10" presetClass="entr" presetSubtype="0" fill="hold" nodeType="after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par>
                          <p:cTn id="28" fill="hold">
                            <p:stCondLst>
                              <p:cond delay="11000"/>
                            </p:stCondLst>
                            <p:childTnLst>
                              <p:par>
                                <p:cTn id="29" presetID="1" presetClass="exit" presetSubtype="0" fill="hold" nodeType="after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par>
                          <p:cTn id="31" fill="hold">
                            <p:stCondLst>
                              <p:cond delay="11000"/>
                            </p:stCondLst>
                            <p:childTnLst>
                              <p:par>
                                <p:cTn id="32" presetID="10" presetClass="entr" presetSubtype="0" fill="hold" nodeType="afterEffect">
                                  <p:stCondLst>
                                    <p:cond delay="20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childTnLst>
                                </p:cTn>
                              </p:par>
                            </p:childTnLst>
                          </p:cTn>
                        </p:par>
                        <p:par>
                          <p:cTn id="35" fill="hold">
                            <p:stCondLst>
                              <p:cond delay="15000"/>
                            </p:stCondLst>
                            <p:childTnLst>
                              <p:par>
                                <p:cTn id="36" presetID="1" presetClass="exit" presetSubtype="0" fill="hold" nodeType="afterEffect">
                                  <p:stCondLst>
                                    <p:cond delay="0"/>
                                  </p:stCondLst>
                                  <p:childTnLst>
                                    <p:set>
                                      <p:cBhvr>
                                        <p:cTn id="37" dur="1" fill="hold">
                                          <p:stCondLst>
                                            <p:cond delay="0"/>
                                          </p:stCondLst>
                                        </p:cTn>
                                        <p:tgtEl>
                                          <p:spTgt spid="8"/>
                                        </p:tgtEl>
                                        <p:attrNameLst>
                                          <p:attrName>style.visibility</p:attrName>
                                        </p:attrNameLst>
                                      </p:cBhvr>
                                      <p:to>
                                        <p:strVal val="hidden"/>
                                      </p:to>
                                    </p:set>
                                  </p:childTnLst>
                                </p:cTn>
                              </p:par>
                            </p:childTnLst>
                          </p:cTn>
                        </p:par>
                        <p:par>
                          <p:cTn id="38" fill="hold">
                            <p:stCondLst>
                              <p:cond delay="15000"/>
                            </p:stCondLst>
                            <p:childTnLst>
                              <p:par>
                                <p:cTn id="39" presetID="10" presetClass="entr" presetSubtype="0" fill="hold" nodeType="afterEffect">
                                  <p:stCondLst>
                                    <p:cond delay="200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0"/>
                                        <p:tgtEl>
                                          <p:spTgt spid="10"/>
                                        </p:tgtEl>
                                      </p:cBhvr>
                                    </p:animEffect>
                                  </p:childTnLst>
                                </p:cTn>
                              </p:par>
                            </p:childTnLst>
                          </p:cTn>
                        </p:par>
                        <p:par>
                          <p:cTn id="42" fill="hold">
                            <p:stCondLst>
                              <p:cond delay="19000"/>
                            </p:stCondLst>
                            <p:childTnLst>
                              <p:par>
                                <p:cTn id="43" presetID="1" presetClass="exit" presetSubtype="0" fill="hold" nodeType="afterEffect">
                                  <p:stCondLst>
                                    <p:cond delay="0"/>
                                  </p:stCondLst>
                                  <p:childTnLst>
                                    <p:set>
                                      <p:cBhvr>
                                        <p:cTn id="44" dur="1" fill="hold">
                                          <p:stCondLst>
                                            <p:cond delay="0"/>
                                          </p:stCondLst>
                                        </p:cTn>
                                        <p:tgtEl>
                                          <p:spTgt spid="9"/>
                                        </p:tgtEl>
                                        <p:attrNameLst>
                                          <p:attrName>style.visibility</p:attrName>
                                        </p:attrNameLst>
                                      </p:cBhvr>
                                      <p:to>
                                        <p:strVal val="hidden"/>
                                      </p:to>
                                    </p:set>
                                  </p:childTnLst>
                                </p:cTn>
                              </p:par>
                            </p:childTnLst>
                          </p:cTn>
                        </p:par>
                        <p:par>
                          <p:cTn id="45" fill="hold">
                            <p:stCondLst>
                              <p:cond delay="19000"/>
                            </p:stCondLst>
                            <p:childTnLst>
                              <p:par>
                                <p:cTn id="46" presetID="10" presetClass="entr" presetSubtype="0" fill="hold" nodeType="afterEffect">
                                  <p:stCondLst>
                                    <p:cond delay="200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2000"/>
                                        <p:tgtEl>
                                          <p:spTgt spid="11"/>
                                        </p:tgtEl>
                                      </p:cBhvr>
                                    </p:animEffect>
                                  </p:childTnLst>
                                </p:cTn>
                              </p:par>
                            </p:childTnLst>
                          </p:cTn>
                        </p:par>
                        <p:par>
                          <p:cTn id="49" fill="hold">
                            <p:stCondLst>
                              <p:cond delay="23000"/>
                            </p:stCondLst>
                            <p:childTnLst>
                              <p:par>
                                <p:cTn id="50" presetID="1" presetClass="exit" presetSubtype="0" fill="hold" nodeType="afterEffect">
                                  <p:stCondLst>
                                    <p:cond delay="0"/>
                                  </p:stCondLst>
                                  <p:childTnLst>
                                    <p:set>
                                      <p:cBhvr>
                                        <p:cTn id="51" dur="1" fill="hold">
                                          <p:stCondLst>
                                            <p:cond delay="0"/>
                                          </p:stCondLst>
                                        </p:cTn>
                                        <p:tgtEl>
                                          <p:spTgt spid="10"/>
                                        </p:tgtEl>
                                        <p:attrNameLst>
                                          <p:attrName>style.visibility</p:attrName>
                                        </p:attrNameLst>
                                      </p:cBhvr>
                                      <p:to>
                                        <p:strVal val="hidden"/>
                                      </p:to>
                                    </p:set>
                                  </p:childTnLst>
                                </p:cTn>
                              </p:par>
                            </p:childTnLst>
                          </p:cTn>
                        </p:par>
                        <p:par>
                          <p:cTn id="52" fill="hold">
                            <p:stCondLst>
                              <p:cond delay="23000"/>
                            </p:stCondLst>
                            <p:childTnLst>
                              <p:par>
                                <p:cTn id="53" presetID="10" presetClass="entr" presetSubtype="0" fill="hold" nodeType="afterEffect">
                                  <p:stCondLst>
                                    <p:cond delay="200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childTnLst>
                                </p:cTn>
                              </p:par>
                            </p:childTnLst>
                          </p:cTn>
                        </p:par>
                        <p:par>
                          <p:cTn id="56" fill="hold">
                            <p:stCondLst>
                              <p:cond delay="27000"/>
                            </p:stCondLst>
                            <p:childTnLst>
                              <p:par>
                                <p:cTn id="57" presetID="1" presetClass="exit" presetSubtype="0" fill="hold" nodeType="afterEffect">
                                  <p:stCondLst>
                                    <p:cond delay="0"/>
                                  </p:stCondLst>
                                  <p:childTnLst>
                                    <p:set>
                                      <p:cBhvr>
                                        <p:cTn id="58" dur="1" fill="hold">
                                          <p:stCondLst>
                                            <p:cond delay="0"/>
                                          </p:stCondLst>
                                        </p:cTn>
                                        <p:tgtEl>
                                          <p:spTgt spid="11"/>
                                        </p:tgtEl>
                                        <p:attrNameLst>
                                          <p:attrName>style.visibility</p:attrName>
                                        </p:attrNameLst>
                                      </p:cBhvr>
                                      <p:to>
                                        <p:strVal val="hidden"/>
                                      </p:to>
                                    </p:set>
                                  </p:childTnLst>
                                </p:cTn>
                              </p:par>
                            </p:childTnLst>
                          </p:cTn>
                        </p:par>
                        <p:par>
                          <p:cTn id="59" fill="hold">
                            <p:stCondLst>
                              <p:cond delay="27000"/>
                            </p:stCondLst>
                            <p:childTnLst>
                              <p:par>
                                <p:cTn id="60" presetID="10" presetClass="entr" presetSubtype="0" fill="hold" nodeType="afterEffect">
                                  <p:stCondLst>
                                    <p:cond delay="200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2000"/>
                                        <p:tgtEl>
                                          <p:spTgt spid="15"/>
                                        </p:tgtEl>
                                      </p:cBhvr>
                                    </p:animEffect>
                                  </p:childTnLst>
                                </p:cTn>
                              </p:par>
                            </p:childTnLst>
                          </p:cTn>
                        </p:par>
                        <p:par>
                          <p:cTn id="63" fill="hold">
                            <p:stCondLst>
                              <p:cond delay="31000"/>
                            </p:stCondLst>
                            <p:childTnLst>
                              <p:par>
                                <p:cTn id="64" presetID="1" presetClass="exit" presetSubtype="0" fill="hold" nodeType="afterEffect">
                                  <p:stCondLst>
                                    <p:cond delay="0"/>
                                  </p:stCondLst>
                                  <p:childTnLst>
                                    <p:set>
                                      <p:cBhvr>
                                        <p:cTn id="65" dur="1" fill="hold">
                                          <p:stCondLst>
                                            <p:cond delay="0"/>
                                          </p:stCondLst>
                                        </p:cTn>
                                        <p:tgtEl>
                                          <p:spTgt spid="14"/>
                                        </p:tgtEl>
                                        <p:attrNameLst>
                                          <p:attrName>style.visibility</p:attrName>
                                        </p:attrNameLst>
                                      </p:cBhvr>
                                      <p:to>
                                        <p:strVal val="hidden"/>
                                      </p:to>
                                    </p:set>
                                  </p:childTnLst>
                                </p:cTn>
                              </p:par>
                            </p:childTnLst>
                          </p:cTn>
                        </p:par>
                        <p:par>
                          <p:cTn id="66" fill="hold">
                            <p:stCondLst>
                              <p:cond delay="31000"/>
                            </p:stCondLst>
                            <p:childTnLst>
                              <p:par>
                                <p:cTn id="67" presetID="10" presetClass="entr" presetSubtype="0" fill="hold" nodeType="afterEffect">
                                  <p:stCondLst>
                                    <p:cond delay="200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2000"/>
                                        <p:tgtEl>
                                          <p:spTgt spid="16"/>
                                        </p:tgtEl>
                                      </p:cBhvr>
                                    </p:animEffect>
                                  </p:childTnLst>
                                </p:cTn>
                              </p:par>
                            </p:childTnLst>
                          </p:cTn>
                        </p:par>
                        <p:par>
                          <p:cTn id="70" fill="hold">
                            <p:stCondLst>
                              <p:cond delay="35000"/>
                            </p:stCondLst>
                            <p:childTnLst>
                              <p:par>
                                <p:cTn id="71" presetID="1" presetClass="exit" presetSubtype="0" fill="hold" nodeType="afterEffect">
                                  <p:stCondLst>
                                    <p:cond delay="0"/>
                                  </p:stCondLst>
                                  <p:childTnLst>
                                    <p:set>
                                      <p:cBhvr>
                                        <p:cTn id="72" dur="1" fill="hold">
                                          <p:stCondLst>
                                            <p:cond delay="0"/>
                                          </p:stCondLst>
                                        </p:cTn>
                                        <p:tgtEl>
                                          <p:spTgt spid="15"/>
                                        </p:tgtEl>
                                        <p:attrNameLst>
                                          <p:attrName>style.visibility</p:attrName>
                                        </p:attrNameLst>
                                      </p:cBhvr>
                                      <p:to>
                                        <p:strVal val="hidden"/>
                                      </p:to>
                                    </p:set>
                                  </p:childTnLst>
                                </p:cTn>
                              </p:par>
                            </p:childTnLst>
                          </p:cTn>
                        </p:par>
                        <p:par>
                          <p:cTn id="73" fill="hold">
                            <p:stCondLst>
                              <p:cond delay="35000"/>
                            </p:stCondLst>
                            <p:childTnLst>
                              <p:par>
                                <p:cTn id="74" presetID="10" presetClass="entr" presetSubtype="0" fill="hold" nodeType="afterEffect">
                                  <p:stCondLst>
                                    <p:cond delay="200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2000"/>
                                        <p:tgtEl>
                                          <p:spTgt spid="17"/>
                                        </p:tgtEl>
                                      </p:cBhvr>
                                    </p:animEffect>
                                  </p:childTnLst>
                                </p:cTn>
                              </p:par>
                            </p:childTnLst>
                          </p:cTn>
                        </p:par>
                        <p:par>
                          <p:cTn id="77" fill="hold">
                            <p:stCondLst>
                              <p:cond delay="39000"/>
                            </p:stCondLst>
                            <p:childTnLst>
                              <p:par>
                                <p:cTn id="78" presetID="1" presetClass="exit" presetSubtype="0" fill="hold" nodeType="afterEffect">
                                  <p:stCondLst>
                                    <p:cond delay="0"/>
                                  </p:stCondLst>
                                  <p:childTnLst>
                                    <p:set>
                                      <p:cBhvr>
                                        <p:cTn id="79" dur="1" fill="hold">
                                          <p:stCondLst>
                                            <p:cond delay="0"/>
                                          </p:stCondLst>
                                        </p:cTn>
                                        <p:tgtEl>
                                          <p:spTgt spid="16"/>
                                        </p:tgtEl>
                                        <p:attrNameLst>
                                          <p:attrName>style.visibility</p:attrName>
                                        </p:attrNameLst>
                                      </p:cBhvr>
                                      <p:to>
                                        <p:strVal val="hidden"/>
                                      </p:to>
                                    </p:set>
                                  </p:childTnLst>
                                </p:cTn>
                              </p:par>
                            </p:childTnLst>
                          </p:cTn>
                        </p:par>
                        <p:par>
                          <p:cTn id="80" fill="hold">
                            <p:stCondLst>
                              <p:cond delay="39000"/>
                            </p:stCondLst>
                            <p:childTnLst>
                              <p:par>
                                <p:cTn id="81" presetID="10" presetClass="entr" presetSubtype="0" fill="hold" nodeType="afterEffect">
                                  <p:stCondLst>
                                    <p:cond delay="200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2000"/>
                                        <p:tgtEl>
                                          <p:spTgt spid="18"/>
                                        </p:tgtEl>
                                      </p:cBhvr>
                                    </p:animEffect>
                                  </p:childTnLst>
                                </p:cTn>
                              </p:par>
                            </p:childTnLst>
                          </p:cTn>
                        </p:par>
                        <p:par>
                          <p:cTn id="84" fill="hold">
                            <p:stCondLst>
                              <p:cond delay="43000"/>
                            </p:stCondLst>
                            <p:childTnLst>
                              <p:par>
                                <p:cTn id="85" presetID="1" presetClass="exit" presetSubtype="0" fill="hold" nodeType="afterEffect">
                                  <p:stCondLst>
                                    <p:cond delay="0"/>
                                  </p:stCondLst>
                                  <p:childTnLst>
                                    <p:set>
                                      <p:cBhvr>
                                        <p:cTn id="8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62200" y="270463"/>
            <a:ext cx="4635846" cy="623135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Get Involved?</a:t>
            </a:r>
            <a:endParaRPr lang="en-US" dirty="0"/>
          </a:p>
        </p:txBody>
      </p:sp>
      <p:sp>
        <p:nvSpPr>
          <p:cNvPr id="3" name="Content Placeholder 2"/>
          <p:cNvSpPr>
            <a:spLocks noGrp="1"/>
          </p:cNvSpPr>
          <p:nvPr>
            <p:ph idx="1"/>
          </p:nvPr>
        </p:nvSpPr>
        <p:spPr/>
        <p:txBody>
          <a:bodyPr/>
          <a:lstStyle/>
          <a:p>
            <a:r>
              <a:rPr lang="en-US" dirty="0" smtClean="0"/>
              <a:t>Submit Your Listings</a:t>
            </a:r>
          </a:p>
          <a:p>
            <a:r>
              <a:rPr lang="en-US" dirty="0" smtClean="0"/>
              <a:t>Submit Your </a:t>
            </a:r>
            <a:r>
              <a:rPr lang="en-US" dirty="0" smtClean="0"/>
              <a:t>Events</a:t>
            </a:r>
          </a:p>
          <a:p>
            <a:r>
              <a:rPr lang="en-US" dirty="0" smtClean="0"/>
              <a:t>Update Your </a:t>
            </a:r>
            <a:r>
              <a:rPr lang="en-US" smtClean="0"/>
              <a:t>Community Page</a:t>
            </a:r>
            <a:endParaRPr lang="en-US" dirty="0"/>
          </a:p>
          <a:p>
            <a:endParaRPr lang="en-US" dirty="0" smtClean="0"/>
          </a:p>
        </p:txBody>
      </p:sp>
    </p:spTree>
    <p:extLst>
      <p:ext uri="{BB962C8B-B14F-4D97-AF65-F5344CB8AC3E}">
        <p14:creationId xmlns:p14="http://schemas.microsoft.com/office/powerpoint/2010/main" val="3379632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09600"/>
            <a:ext cx="7584333" cy="3443287"/>
          </a:xfrm>
          <a:prstGeom prst="rect">
            <a:avLst/>
          </a:prstGeom>
        </p:spPr>
      </p:pic>
      <p:sp>
        <p:nvSpPr>
          <p:cNvPr id="6" name="TextBox 5"/>
          <p:cNvSpPr txBox="1"/>
          <p:nvPr/>
        </p:nvSpPr>
        <p:spPr>
          <a:xfrm>
            <a:off x="1981200" y="4572000"/>
            <a:ext cx="6705600" cy="923330"/>
          </a:xfrm>
          <a:prstGeom prst="rect">
            <a:avLst/>
          </a:prstGeom>
          <a:noFill/>
        </p:spPr>
        <p:txBody>
          <a:bodyPr wrap="square" rtlCol="0">
            <a:spAutoFit/>
          </a:bodyPr>
          <a:lstStyle/>
          <a:p>
            <a:r>
              <a:rPr lang="en-US" sz="5400" baseline="6000" dirty="0" err="1" smtClean="0">
                <a:hlinkClick r:id="rId4"/>
              </a:rPr>
              <a:t>www.traveliowa.com</a:t>
            </a:r>
            <a:r>
              <a:rPr lang="en-US" sz="5400" baseline="6000" dirty="0" smtClean="0">
                <a:hlinkClick r:id="rId4"/>
              </a:rPr>
              <a:t>/conference</a:t>
            </a:r>
            <a:endParaRPr lang="en-US" sz="5400" baseline="6000" dirty="0" smtClean="0"/>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ftBlueParen.png"/>
          <p:cNvPicPr>
            <a:picLocks noChangeAspect="1"/>
          </p:cNvPicPr>
          <p:nvPr/>
        </p:nvPicPr>
        <p:blipFill>
          <a:blip r:embed="rId3" cstate="print"/>
          <a:stretch>
            <a:fillRect/>
          </a:stretch>
        </p:blipFill>
        <p:spPr>
          <a:xfrm>
            <a:off x="0" y="0"/>
            <a:ext cx="9144000" cy="6858000"/>
          </a:xfrm>
          <a:prstGeom prst="rect">
            <a:avLst/>
          </a:prstGeom>
        </p:spPr>
      </p:pic>
      <p:pic>
        <p:nvPicPr>
          <p:cNvPr id="6" name="Picture 5" descr="EndSlideLogo.png"/>
          <p:cNvPicPr>
            <a:picLocks noChangeAspect="1"/>
          </p:cNvPicPr>
          <p:nvPr/>
        </p:nvPicPr>
        <p:blipFill>
          <a:blip r:embed="rId4" cstate="print"/>
          <a:stretch>
            <a:fillRect/>
          </a:stretch>
        </p:blipFill>
        <p:spPr>
          <a:xfrm>
            <a:off x="0" y="0"/>
            <a:ext cx="9144000" cy="6858000"/>
          </a:xfrm>
          <a:prstGeom prst="rect">
            <a:avLst/>
          </a:prstGeom>
        </p:spPr>
      </p:pic>
      <p:sp>
        <p:nvSpPr>
          <p:cNvPr id="2" name="Title 1"/>
          <p:cNvSpPr>
            <a:spLocks noGrp="1"/>
          </p:cNvSpPr>
          <p:nvPr>
            <p:ph type="ctrTitle"/>
          </p:nvPr>
        </p:nvSpPr>
        <p:spPr>
          <a:xfrm>
            <a:off x="1066800" y="5410200"/>
            <a:ext cx="7772400" cy="762000"/>
          </a:xfrm>
        </p:spPr>
        <p:txBody>
          <a:bodyPr>
            <a:normAutofit fontScale="90000"/>
          </a:bodyPr>
          <a:lstStyle/>
          <a:p>
            <a:r>
              <a:rPr lang="en-US" dirty="0" smtClean="0"/>
              <a:t>Amy Zeigler</a:t>
            </a:r>
            <a:br>
              <a:rPr lang="en-US" dirty="0" smtClean="0"/>
            </a:br>
            <a:r>
              <a:rPr lang="en-US" dirty="0" smtClean="0"/>
              <a:t>Digital Marketing Manager </a:t>
            </a:r>
            <a:br>
              <a:rPr lang="en-US" dirty="0" smtClean="0"/>
            </a:br>
            <a:r>
              <a:rPr lang="en-US" dirty="0" smtClean="0"/>
              <a:t>Iowa Tourism Office</a:t>
            </a:r>
            <a:br>
              <a:rPr lang="en-US" dirty="0" smtClean="0"/>
            </a:br>
            <a:r>
              <a:rPr lang="en-US" dirty="0" smtClean="0"/>
              <a:t>515.725.3086</a:t>
            </a:r>
            <a:br>
              <a:rPr lang="en-US" dirty="0" smtClean="0"/>
            </a:br>
            <a:r>
              <a:rPr lang="en-US" dirty="0" err="1" smtClean="0"/>
              <a:t>amy.zeigler@iowa.gov</a:t>
            </a:r>
            <a:r>
              <a:rPr lang="en-US" dirty="0" smtClean="0"/>
              <a:t>.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ftBlueParen.png"/>
          <p:cNvPicPr>
            <a:picLocks noChangeAspect="1"/>
          </p:cNvPicPr>
          <p:nvPr/>
        </p:nvPicPr>
        <p:blipFill>
          <a:blip r:embed="rId3" cstate="print"/>
          <a:stretch>
            <a:fillRect/>
          </a:stretch>
        </p:blipFill>
        <p:spPr>
          <a:xfrm>
            <a:off x="0" y="0"/>
            <a:ext cx="9144000" cy="6858000"/>
          </a:xfrm>
          <a:prstGeom prst="rect">
            <a:avLst/>
          </a:prstGeom>
        </p:spPr>
      </p:pic>
      <p:pic>
        <p:nvPicPr>
          <p:cNvPr id="6" name="Picture 5" descr="EndSlideLogo.png"/>
          <p:cNvPicPr>
            <a:picLocks noChangeAspect="1"/>
          </p:cNvPicPr>
          <p:nvPr/>
        </p:nvPicPr>
        <p:blipFill>
          <a:blip r:embed="rId4" cstate="print"/>
          <a:stretch>
            <a:fillRect/>
          </a:stretch>
        </p:blipFill>
        <p:spPr>
          <a:xfrm>
            <a:off x="0" y="0"/>
            <a:ext cx="9144000" cy="6858000"/>
          </a:xfrm>
          <a:prstGeom prst="rect">
            <a:avLst/>
          </a:prstGeom>
        </p:spPr>
      </p:pic>
      <p:sp>
        <p:nvSpPr>
          <p:cNvPr id="2" name="Title 1"/>
          <p:cNvSpPr>
            <a:spLocks noGrp="1"/>
          </p:cNvSpPr>
          <p:nvPr>
            <p:ph type="ctrTitle"/>
          </p:nvPr>
        </p:nvSpPr>
        <p:spPr>
          <a:xfrm>
            <a:off x="1066800" y="5410200"/>
            <a:ext cx="7772400" cy="762000"/>
          </a:xfrm>
        </p:spPr>
        <p:txBody>
          <a:bodyPr>
            <a:normAutofit fontScale="90000"/>
          </a:bodyPr>
          <a:lstStyle/>
          <a:p>
            <a:r>
              <a:rPr lang="en-US" dirty="0" smtClean="0"/>
              <a:t>Amy Zeigler</a:t>
            </a:r>
            <a:br>
              <a:rPr lang="en-US" dirty="0" smtClean="0"/>
            </a:br>
            <a:r>
              <a:rPr lang="en-US" dirty="0" smtClean="0"/>
              <a:t>Digital Marketing Manager </a:t>
            </a:r>
            <a:br>
              <a:rPr lang="en-US" dirty="0" smtClean="0"/>
            </a:br>
            <a:r>
              <a:rPr lang="en-US" dirty="0" smtClean="0"/>
              <a:t>Iowa Tourism Office</a:t>
            </a:r>
            <a:br>
              <a:rPr lang="en-US" dirty="0" smtClean="0"/>
            </a:br>
            <a:r>
              <a:rPr lang="en-US" dirty="0" smtClean="0"/>
              <a:t>515.725.3086</a:t>
            </a:r>
            <a:br>
              <a:rPr lang="en-US" dirty="0" smtClean="0"/>
            </a:br>
            <a:r>
              <a:rPr lang="en-US" dirty="0" err="1" smtClean="0"/>
              <a:t>amy.zeigler@iowa.gov</a:t>
            </a:r>
            <a:r>
              <a:rPr lang="en-US" dirty="0" smtClean="0"/>
              <a:t>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27048609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Marketing  - What is it?</a:t>
            </a:r>
            <a:endParaRPr lang="en-US" dirty="0"/>
          </a:p>
        </p:txBody>
      </p:sp>
      <p:sp>
        <p:nvSpPr>
          <p:cNvPr id="3" name="Content Placeholder 2"/>
          <p:cNvSpPr>
            <a:spLocks noGrp="1"/>
          </p:cNvSpPr>
          <p:nvPr>
            <p:ph idx="1"/>
          </p:nvPr>
        </p:nvSpPr>
        <p:spPr/>
        <p:txBody>
          <a:bodyPr/>
          <a:lstStyle/>
          <a:p>
            <a:r>
              <a:rPr lang="en-US" dirty="0" smtClean="0"/>
              <a:t>Online presence</a:t>
            </a:r>
          </a:p>
          <a:p>
            <a:pPr lvl="1"/>
            <a:r>
              <a:rPr lang="en-US" dirty="0" smtClean="0"/>
              <a:t>What do people see if they Google you?</a:t>
            </a:r>
          </a:p>
          <a:p>
            <a:r>
              <a:rPr lang="en-US" dirty="0" smtClean="0"/>
              <a:t>Advertising</a:t>
            </a:r>
          </a:p>
          <a:p>
            <a:pPr lvl="1"/>
            <a:r>
              <a:rPr lang="en-US" dirty="0" smtClean="0"/>
              <a:t>Website</a:t>
            </a:r>
          </a:p>
          <a:p>
            <a:pPr lvl="1"/>
            <a:r>
              <a:rPr lang="en-US" dirty="0" smtClean="0"/>
              <a:t>Blog</a:t>
            </a:r>
          </a:p>
          <a:p>
            <a:pPr lvl="1"/>
            <a:r>
              <a:rPr lang="en-US" dirty="0" smtClean="0"/>
              <a:t>Social Media</a:t>
            </a:r>
          </a:p>
          <a:p>
            <a:pPr lvl="1"/>
            <a:r>
              <a:rPr lang="en-US" dirty="0" smtClean="0"/>
              <a:t>SEO</a:t>
            </a:r>
          </a:p>
          <a:p>
            <a:pPr lvl="1"/>
            <a:r>
              <a:rPr lang="en-US" dirty="0" smtClean="0"/>
              <a:t>Pay-per-click</a:t>
            </a:r>
          </a:p>
          <a:p>
            <a:pPr lvl="1"/>
            <a:r>
              <a:rPr lang="en-US" dirty="0" smtClean="0"/>
              <a:t>Email marketing</a:t>
            </a:r>
          </a:p>
          <a:p>
            <a:pPr lvl="1"/>
            <a:r>
              <a:rPr lang="en-US" dirty="0" smtClean="0"/>
              <a:t>Apps</a:t>
            </a:r>
          </a:p>
          <a:p>
            <a:pPr lvl="1"/>
            <a:r>
              <a:rPr lang="en-US" dirty="0" smtClean="0"/>
              <a:t>The list goes on!</a:t>
            </a:r>
          </a:p>
          <a:p>
            <a:pPr marL="457200" indent="-457200">
              <a:buFont typeface="+mj-lt"/>
              <a:buAutoNum type="arabicPeriod"/>
            </a:pPr>
            <a:endParaRPr lang="en-US" dirty="0"/>
          </a:p>
        </p:txBody>
      </p:sp>
    </p:spTree>
    <p:extLst>
      <p:ext uri="{BB962C8B-B14F-4D97-AF65-F5344CB8AC3E}">
        <p14:creationId xmlns:p14="http://schemas.microsoft.com/office/powerpoint/2010/main" val="272499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TravelIowa.com</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700945"/>
            <a:ext cx="8229600" cy="4172072"/>
          </a:xfrm>
        </p:spPr>
      </p:pic>
    </p:spTree>
    <p:extLst>
      <p:ext uri="{BB962C8B-B14F-4D97-AF65-F5344CB8AC3E}">
        <p14:creationId xmlns:p14="http://schemas.microsoft.com/office/powerpoint/2010/main" val="39153567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TravelIowa.com</a:t>
            </a:r>
            <a:endParaRPr lang="en-US" dirty="0"/>
          </a:p>
        </p:txBody>
      </p:sp>
      <p:sp>
        <p:nvSpPr>
          <p:cNvPr id="3" name="Content Placeholder 2"/>
          <p:cNvSpPr>
            <a:spLocks noGrp="1"/>
          </p:cNvSpPr>
          <p:nvPr>
            <p:ph idx="1"/>
          </p:nvPr>
        </p:nvSpPr>
        <p:spPr/>
        <p:txBody>
          <a:bodyPr/>
          <a:lstStyle/>
          <a:p>
            <a:r>
              <a:rPr lang="en-US" dirty="0" smtClean="0"/>
              <a:t>1.5 million user sessions per year (and growing)</a:t>
            </a:r>
          </a:p>
          <a:p>
            <a:r>
              <a:rPr lang="en-US" dirty="0" smtClean="0"/>
              <a:t>Comprehensive database of all tourism-related entities </a:t>
            </a:r>
          </a:p>
          <a:p>
            <a:pPr lvl="1"/>
            <a:r>
              <a:rPr lang="en-US" dirty="0" smtClean="0"/>
              <a:t>All Iowa Travel Guide data uses this database</a:t>
            </a:r>
          </a:p>
          <a:p>
            <a:pPr lvl="1"/>
            <a:endParaRPr lang="en-US" dirty="0" smtClean="0"/>
          </a:p>
          <a:p>
            <a:r>
              <a:rPr lang="en-US" dirty="0" smtClean="0"/>
              <a:t>Six active social media channels with audience of 120,000 (and growing)</a:t>
            </a:r>
          </a:p>
          <a:p>
            <a:r>
              <a:rPr lang="en-US" dirty="0" smtClean="0"/>
              <a:t>Consumer email to 40,000 travelers (and growing)</a:t>
            </a:r>
          </a:p>
          <a:p>
            <a:r>
              <a:rPr lang="en-US" dirty="0" smtClean="0"/>
              <a:t>Content marketing staff</a:t>
            </a:r>
          </a:p>
          <a:p>
            <a:endParaRPr lang="en-US" dirty="0"/>
          </a:p>
        </p:txBody>
      </p:sp>
    </p:spTree>
    <p:extLst>
      <p:ext uri="{BB962C8B-B14F-4D97-AF65-F5344CB8AC3E}">
        <p14:creationId xmlns:p14="http://schemas.microsoft.com/office/powerpoint/2010/main" val="1527071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TravelIowa.com</a:t>
            </a:r>
            <a:endParaRPr lang="en-US" dirty="0"/>
          </a:p>
        </p:txBody>
      </p:sp>
      <p:sp>
        <p:nvSpPr>
          <p:cNvPr id="3" name="Content Placeholder 2"/>
          <p:cNvSpPr>
            <a:spLocks noGrp="1"/>
          </p:cNvSpPr>
          <p:nvPr>
            <p:ph idx="1"/>
          </p:nvPr>
        </p:nvSpPr>
        <p:spPr/>
        <p:txBody>
          <a:bodyPr>
            <a:normAutofit/>
          </a:bodyPr>
          <a:lstStyle/>
          <a:p>
            <a:pPr marL="0" indent="0" algn="ctr">
              <a:buNone/>
            </a:pPr>
            <a:r>
              <a:rPr lang="en-US" sz="8800" dirty="0" smtClean="0"/>
              <a:t>It’s free!</a:t>
            </a:r>
            <a:endParaRPr lang="en-US" sz="8800" dirty="0"/>
          </a:p>
        </p:txBody>
      </p:sp>
    </p:spTree>
    <p:extLst>
      <p:ext uri="{BB962C8B-B14F-4D97-AF65-F5344CB8AC3E}">
        <p14:creationId xmlns:p14="http://schemas.microsoft.com/office/powerpoint/2010/main" val="3983266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15200" y="6096000"/>
            <a:ext cx="1752600" cy="68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132925"/>
            <a:ext cx="2926080" cy="2438400"/>
          </a:xfrm>
          <a:prstGeom prst="rect">
            <a:avLst/>
          </a:prstGeom>
        </p:spPr>
      </p:pic>
      <p:pic>
        <p:nvPicPr>
          <p:cNvPr id="7" name="Picture 6"/>
          <p:cNvPicPr>
            <a:picLocks noChangeAspect="1"/>
          </p:cNvPicPr>
          <p:nvPr/>
        </p:nvPicPr>
        <p:blipFill>
          <a:blip r:embed="rId3"/>
          <a:stretch>
            <a:fillRect/>
          </a:stretch>
        </p:blipFill>
        <p:spPr>
          <a:xfrm>
            <a:off x="4495800" y="152400"/>
            <a:ext cx="3267084" cy="6628051"/>
          </a:xfrm>
          <a:prstGeom prst="rect">
            <a:avLst/>
          </a:prstGeom>
        </p:spPr>
      </p:pic>
      <p:sp>
        <p:nvSpPr>
          <p:cNvPr id="8" name="Right Arrow 7"/>
          <p:cNvSpPr/>
          <p:nvPr/>
        </p:nvSpPr>
        <p:spPr>
          <a:xfrm>
            <a:off x="3825240" y="3161625"/>
            <a:ext cx="533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01582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444915" y="80155"/>
            <a:ext cx="4922518" cy="1295400"/>
          </a:xfrm>
          <a:prstGeom prst="rect">
            <a:avLst/>
          </a:prstGeom>
        </p:spPr>
      </p:pic>
      <p:pic>
        <p:nvPicPr>
          <p:cNvPr id="7" name="Picture 6"/>
          <p:cNvPicPr>
            <a:picLocks noChangeAspect="1"/>
          </p:cNvPicPr>
          <p:nvPr/>
        </p:nvPicPr>
        <p:blipFill>
          <a:blip r:embed="rId3"/>
          <a:stretch>
            <a:fillRect/>
          </a:stretch>
        </p:blipFill>
        <p:spPr>
          <a:xfrm>
            <a:off x="884079" y="3896334"/>
            <a:ext cx="1795604" cy="1524000"/>
          </a:xfrm>
          <a:prstGeom prst="rect">
            <a:avLst/>
          </a:prstGeom>
        </p:spPr>
      </p:pic>
      <p:pic>
        <p:nvPicPr>
          <p:cNvPr id="10" name="Picture 9"/>
          <p:cNvPicPr>
            <a:picLocks noChangeAspect="1"/>
          </p:cNvPicPr>
          <p:nvPr/>
        </p:nvPicPr>
        <p:blipFill>
          <a:blip r:embed="rId4"/>
          <a:stretch>
            <a:fillRect/>
          </a:stretch>
        </p:blipFill>
        <p:spPr>
          <a:xfrm>
            <a:off x="6629400" y="5943600"/>
            <a:ext cx="2068392" cy="825032"/>
          </a:xfrm>
          <a:prstGeom prst="rect">
            <a:avLst/>
          </a:prstGeom>
        </p:spPr>
      </p:pic>
      <p:pic>
        <p:nvPicPr>
          <p:cNvPr id="12" name="Picture 11"/>
          <p:cNvPicPr>
            <a:picLocks noChangeAspect="1"/>
          </p:cNvPicPr>
          <p:nvPr/>
        </p:nvPicPr>
        <p:blipFill>
          <a:blip r:embed="rId5"/>
          <a:stretch>
            <a:fillRect/>
          </a:stretch>
        </p:blipFill>
        <p:spPr>
          <a:xfrm>
            <a:off x="4495800" y="2057969"/>
            <a:ext cx="4470838" cy="1034298"/>
          </a:xfrm>
          <a:prstGeom prst="rect">
            <a:avLst/>
          </a:prstGeom>
        </p:spPr>
      </p:pic>
      <p:pic>
        <p:nvPicPr>
          <p:cNvPr id="14" name="Picture 13"/>
          <p:cNvPicPr>
            <a:picLocks noChangeAspect="1"/>
          </p:cNvPicPr>
          <p:nvPr/>
        </p:nvPicPr>
        <p:blipFill>
          <a:blip r:embed="rId6"/>
          <a:stretch>
            <a:fillRect/>
          </a:stretch>
        </p:blipFill>
        <p:spPr>
          <a:xfrm>
            <a:off x="3675784" y="4740781"/>
            <a:ext cx="3083144" cy="711495"/>
          </a:xfrm>
          <a:prstGeom prst="rect">
            <a:avLst/>
          </a:prstGeom>
        </p:spPr>
      </p:pic>
      <p:pic>
        <p:nvPicPr>
          <p:cNvPr id="17" name="Picture 16"/>
          <p:cNvPicPr>
            <a:picLocks noChangeAspect="1"/>
          </p:cNvPicPr>
          <p:nvPr/>
        </p:nvPicPr>
        <p:blipFill>
          <a:blip r:embed="rId7"/>
          <a:stretch>
            <a:fillRect/>
          </a:stretch>
        </p:blipFill>
        <p:spPr>
          <a:xfrm>
            <a:off x="7467600" y="827439"/>
            <a:ext cx="1089503" cy="1089503"/>
          </a:xfrm>
          <a:prstGeom prst="rect">
            <a:avLst/>
          </a:prstGeom>
        </p:spPr>
      </p:pic>
      <p:pic>
        <p:nvPicPr>
          <p:cNvPr id="3" name="Picture 2"/>
          <p:cNvPicPr>
            <a:picLocks noChangeAspect="1"/>
          </p:cNvPicPr>
          <p:nvPr/>
        </p:nvPicPr>
        <p:blipFill>
          <a:blip r:embed="rId8"/>
          <a:stretch>
            <a:fillRect/>
          </a:stretch>
        </p:blipFill>
        <p:spPr>
          <a:xfrm>
            <a:off x="609600" y="2028523"/>
            <a:ext cx="2522328" cy="1318120"/>
          </a:xfrm>
          <a:prstGeom prst="rect">
            <a:avLst/>
          </a:prstGeom>
        </p:spPr>
      </p:pic>
      <p:pic>
        <p:nvPicPr>
          <p:cNvPr id="4" name="Picture 3"/>
          <p:cNvPicPr>
            <a:picLocks noChangeAspect="1"/>
          </p:cNvPicPr>
          <p:nvPr/>
        </p:nvPicPr>
        <p:blipFill>
          <a:blip r:embed="rId9"/>
          <a:stretch>
            <a:fillRect/>
          </a:stretch>
        </p:blipFill>
        <p:spPr>
          <a:xfrm>
            <a:off x="1661660" y="963181"/>
            <a:ext cx="2036045" cy="908949"/>
          </a:xfrm>
          <a:prstGeom prst="rect">
            <a:avLst/>
          </a:prstGeom>
        </p:spPr>
      </p:pic>
    </p:spTree>
    <p:extLst>
      <p:ext uri="{BB962C8B-B14F-4D97-AF65-F5344CB8AC3E}">
        <p14:creationId xmlns:p14="http://schemas.microsoft.com/office/powerpoint/2010/main" val="3836759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3672" y="76200"/>
            <a:ext cx="4362128" cy="6629400"/>
          </a:xfrm>
          <a:prstGeom prst="rect">
            <a:avLst/>
          </a:prstGeom>
        </p:spPr>
      </p:pic>
      <p:pic>
        <p:nvPicPr>
          <p:cNvPr id="5" name="Picture 4"/>
          <p:cNvPicPr>
            <a:picLocks noChangeAspect="1"/>
          </p:cNvPicPr>
          <p:nvPr/>
        </p:nvPicPr>
        <p:blipFill>
          <a:blip r:embed="rId4"/>
          <a:stretch>
            <a:fillRect/>
          </a:stretch>
        </p:blipFill>
        <p:spPr>
          <a:xfrm>
            <a:off x="5334000" y="65809"/>
            <a:ext cx="3553030" cy="6753521"/>
          </a:xfrm>
          <a:prstGeom prst="rect">
            <a:avLst/>
          </a:prstGeom>
        </p:spPr>
      </p:pic>
    </p:spTree>
    <p:extLst>
      <p:ext uri="{BB962C8B-B14F-4D97-AF65-F5344CB8AC3E}">
        <p14:creationId xmlns:p14="http://schemas.microsoft.com/office/powerpoint/2010/main" val="6105106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2483</TotalTime>
  <Words>588</Words>
  <Application>Microsoft Office PowerPoint</Application>
  <PresentationFormat>On-screen Show (4:3)</PresentationFormat>
  <Paragraphs>83</Paragraphs>
  <Slides>13</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PowerPoint Presentation</vt:lpstr>
      <vt:lpstr>Amy Zeigler Digital Marketing Manager  Iowa Tourism Office 515.725.3086 amy.zeigler@iowa.gov   </vt:lpstr>
      <vt:lpstr>Digital Marketing  - What is it?</vt:lpstr>
      <vt:lpstr>TravelIowa.com</vt:lpstr>
      <vt:lpstr>TravelIowa.com</vt:lpstr>
      <vt:lpstr>TravelIowa.com</vt:lpstr>
      <vt:lpstr>PowerPoint Presentation</vt:lpstr>
      <vt:lpstr>PowerPoint Presentation</vt:lpstr>
      <vt:lpstr>PowerPoint Presentation</vt:lpstr>
      <vt:lpstr>PowerPoint Presentation</vt:lpstr>
      <vt:lpstr>How Do I Get Involved?</vt:lpstr>
      <vt:lpstr>PowerPoint Presentation</vt:lpstr>
      <vt:lpstr>Amy Zeigler Digital Marketing Manager  Iowa Tourism Office 515.725.3086 amy.zeigler@iowa.gov.   </vt:lpstr>
    </vt:vector>
  </TitlesOfParts>
  <Company>Iowa Economic Development Authority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jgreiner</dc:creator>
  <cp:lastModifiedBy>Zeigler, Amy [IEDA]</cp:lastModifiedBy>
  <cp:revision>220</cp:revision>
  <dcterms:created xsi:type="dcterms:W3CDTF">2013-12-12T16:42:11Z</dcterms:created>
  <dcterms:modified xsi:type="dcterms:W3CDTF">2016-09-30T14:21:30Z</dcterms:modified>
</cp:coreProperties>
</file>