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39"/>
  </p:notesMasterIdLst>
  <p:sldIdLst>
    <p:sldId id="256" r:id="rId2"/>
    <p:sldId id="342" r:id="rId3"/>
    <p:sldId id="341" r:id="rId4"/>
    <p:sldId id="298" r:id="rId5"/>
    <p:sldId id="344" r:id="rId6"/>
    <p:sldId id="346" r:id="rId7"/>
    <p:sldId id="347" r:id="rId8"/>
    <p:sldId id="308" r:id="rId9"/>
    <p:sldId id="340" r:id="rId10"/>
    <p:sldId id="343" r:id="rId11"/>
    <p:sldId id="348" r:id="rId12"/>
    <p:sldId id="349" r:id="rId13"/>
    <p:sldId id="350" r:id="rId14"/>
    <p:sldId id="345" r:id="rId15"/>
    <p:sldId id="351" r:id="rId16"/>
    <p:sldId id="352" r:id="rId17"/>
    <p:sldId id="309" r:id="rId18"/>
    <p:sldId id="353" r:id="rId19"/>
    <p:sldId id="328" r:id="rId20"/>
    <p:sldId id="314" r:id="rId21"/>
    <p:sldId id="315" r:id="rId22"/>
    <p:sldId id="316" r:id="rId23"/>
    <p:sldId id="317" r:id="rId24"/>
    <p:sldId id="318" r:id="rId25"/>
    <p:sldId id="320" r:id="rId26"/>
    <p:sldId id="321" r:id="rId27"/>
    <p:sldId id="337" r:id="rId28"/>
    <p:sldId id="322" r:id="rId29"/>
    <p:sldId id="338" r:id="rId30"/>
    <p:sldId id="311" r:id="rId31"/>
    <p:sldId id="339" r:id="rId32"/>
    <p:sldId id="323" r:id="rId33"/>
    <p:sldId id="324" r:id="rId34"/>
    <p:sldId id="327" r:id="rId35"/>
    <p:sldId id="325" r:id="rId36"/>
    <p:sldId id="336" r:id="rId37"/>
    <p:sldId id="28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oke Welsh" initials="BW" lastIdx="6" clrIdx="0">
    <p:extLst>
      <p:ext uri="{19B8F6BF-5375-455C-9EA6-DF929625EA0E}">
        <p15:presenceInfo xmlns:p15="http://schemas.microsoft.com/office/powerpoint/2012/main" userId="S-1-5-21-950618657-1266160031-3525538720-132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8"/>
    <p:restoredTop sz="91462" autoAdjust="0"/>
  </p:normalViewPr>
  <p:slideViewPr>
    <p:cSldViewPr snapToGrid="0" snapToObjects="1">
      <p:cViewPr varScale="1">
        <p:scale>
          <a:sx n="105" d="100"/>
          <a:sy n="105" d="100"/>
        </p:scale>
        <p:origin x="151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F109E-48EA-4C32-858A-0920E4141A25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C1772-452E-4269-88DD-F79916D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40A7DB-8EC4-44BB-A174-8FE65FB92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08" b="39641"/>
          <a:stretch/>
        </p:blipFill>
        <p:spPr>
          <a:xfrm>
            <a:off x="0" y="-52417"/>
            <a:ext cx="9144000" cy="39948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D68984-3143-1A42-AE72-BC989847E495}"/>
              </a:ext>
            </a:extLst>
          </p:cNvPr>
          <p:cNvSpPr/>
          <p:nvPr userDrawn="1"/>
        </p:nvSpPr>
        <p:spPr>
          <a:xfrm>
            <a:off x="0" y="3784601"/>
            <a:ext cx="9144000" cy="3079841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7578E-9134-5441-8D4E-BF6A810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2300" y="3984626"/>
            <a:ext cx="5413610" cy="1473199"/>
          </a:xfrm>
        </p:spPr>
        <p:txBody>
          <a:bodyPr anchor="b">
            <a:noAutofit/>
          </a:bodyPr>
          <a:lstStyle>
            <a:lvl1pPr algn="l">
              <a:defRPr lang="en-US" sz="2400" b="1" smtClean="0"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>
                <a:solidFill>
                  <a:srgbClr val="425B5C"/>
                </a:solidFill>
                <a:effectLst/>
                <a:latin typeface="Helvetica" pitchFamily="2" charset="0"/>
              </a:rPr>
              <a:t>East and West </a:t>
            </a:r>
            <a:r>
              <a:rPr lang="en-US" dirty="0" err="1">
                <a:solidFill>
                  <a:srgbClr val="425B5C"/>
                </a:solidFill>
                <a:effectLst/>
                <a:latin typeface="Helvetica" pitchFamily="2" charset="0"/>
              </a:rPr>
              <a:t>Nishnabotna</a:t>
            </a:r>
            <a:r>
              <a:rPr lang="en-US" dirty="0">
                <a:solidFill>
                  <a:srgbClr val="425B5C"/>
                </a:solidFill>
                <a:effectLst/>
                <a:latin typeface="Helvetica" pitchFamily="2" charset="0"/>
              </a:rPr>
              <a:t> River</a:t>
            </a:r>
            <a:br>
              <a:rPr lang="en-US" dirty="0">
                <a:solidFill>
                  <a:srgbClr val="425B5C"/>
                </a:solidFill>
                <a:effectLst/>
                <a:latin typeface="Helvetica" pitchFamily="2" charset="0"/>
              </a:rPr>
            </a:br>
            <a:r>
              <a:rPr lang="en-US" dirty="0">
                <a:solidFill>
                  <a:srgbClr val="425B5C"/>
                </a:solidFill>
                <a:effectLst/>
                <a:latin typeface="Helvetica" pitchFamily="2" charset="0"/>
              </a:rPr>
              <a:t>Watershed Management</a:t>
            </a:r>
            <a:br>
              <a:rPr lang="en-US" dirty="0">
                <a:solidFill>
                  <a:srgbClr val="425B5C"/>
                </a:solidFill>
                <a:effectLst/>
                <a:latin typeface="Helvetica" pitchFamily="2" charset="0"/>
              </a:rPr>
            </a:br>
            <a:r>
              <a:rPr lang="en-US" dirty="0">
                <a:solidFill>
                  <a:srgbClr val="425B5C"/>
                </a:solidFill>
                <a:effectLst/>
                <a:latin typeface="Helvetica" pitchFamily="2" charset="0"/>
              </a:rPr>
              <a:t>and Flood Resiliency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82583-3C9E-6D49-B2A7-ED4F1DE99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5632701"/>
            <a:ext cx="5412740" cy="99372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05399C-2CF1-7949-B62F-F4B4E092B484}"/>
              </a:ext>
            </a:extLst>
          </p:cNvPr>
          <p:cNvSpPr/>
          <p:nvPr userDrawn="1"/>
        </p:nvSpPr>
        <p:spPr>
          <a:xfrm>
            <a:off x="0" y="3601721"/>
            <a:ext cx="448056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C7E70-80DE-5847-8D8D-A91BB1C33872}"/>
              </a:ext>
            </a:extLst>
          </p:cNvPr>
          <p:cNvSpPr/>
          <p:nvPr userDrawn="1"/>
        </p:nvSpPr>
        <p:spPr>
          <a:xfrm>
            <a:off x="4572000" y="3968116"/>
            <a:ext cx="146304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A84766-041F-8A4B-AFA4-4BA45B24B686}"/>
              </a:ext>
            </a:extLst>
          </p:cNvPr>
          <p:cNvSpPr/>
          <p:nvPr userDrawn="1"/>
        </p:nvSpPr>
        <p:spPr>
          <a:xfrm>
            <a:off x="6126480" y="3968116"/>
            <a:ext cx="146304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D55FC3-FDC0-0246-AC03-1EFB66C16C8E}"/>
              </a:ext>
            </a:extLst>
          </p:cNvPr>
          <p:cNvSpPr/>
          <p:nvPr userDrawn="1"/>
        </p:nvSpPr>
        <p:spPr>
          <a:xfrm>
            <a:off x="7680960" y="3968116"/>
            <a:ext cx="1463040" cy="182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F4D90A-C8BE-8741-95D7-D675472FBD7F}"/>
              </a:ext>
            </a:extLst>
          </p:cNvPr>
          <p:cNvSpPr/>
          <p:nvPr userDrawn="1"/>
        </p:nvSpPr>
        <p:spPr>
          <a:xfrm>
            <a:off x="0" y="3785236"/>
            <a:ext cx="914400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65D3E4-166B-384C-8660-0FE72E4376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80960" y="5185544"/>
            <a:ext cx="1274111" cy="12741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62A2A9-9628-8141-A718-740F1AF66F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1218" y="4827264"/>
            <a:ext cx="1118301" cy="1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4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5EC88C-38CA-B342-A220-2048088FCA75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0CA68-3B88-8744-8EEC-3031F13D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07F84-6DB3-9649-A9D4-90F59237E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13859"/>
            <a:ext cx="38862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94634-5008-CC4A-B779-986506444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13859"/>
            <a:ext cx="38862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46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5EC88C-38CA-B342-A220-2048088FCA75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0CA68-3B88-8744-8EEC-3031F13D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07F84-6DB3-9649-A9D4-90F59237E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13859"/>
            <a:ext cx="38862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94634-5008-CC4A-B779-986506444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13859"/>
            <a:ext cx="38862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59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5EC88C-38CA-B342-A220-2048088FCA75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0CA68-3B88-8744-8EEC-3031F13D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07F84-6DB3-9649-A9D4-90F59237E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13859"/>
            <a:ext cx="38862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94634-5008-CC4A-B779-986506444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13859"/>
            <a:ext cx="38862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840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5EC88C-38CA-B342-A220-2048088FCA75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0CA68-3B88-8744-8EEC-3031F13D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07F84-6DB3-9649-A9D4-90F59237E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13859"/>
            <a:ext cx="38862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94634-5008-CC4A-B779-986506444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13859"/>
            <a:ext cx="38862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1776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E9CC24-C489-5A46-B0D4-35FB9A2B2D54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7615A-7942-694C-8621-DE7FB19B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ACEF-F015-5742-9C69-7346CC471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13859"/>
            <a:ext cx="3868340" cy="59121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6E7E6-4A1E-7743-9C32-F8E3F49F2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5661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6FF00-EF12-044B-B1D8-D231F3B56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13859"/>
            <a:ext cx="3887391" cy="59121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135AF-0F25-304A-95D6-5B8E8D52A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566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5770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E9CC24-C489-5A46-B0D4-35FB9A2B2D54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7615A-7942-694C-8621-DE7FB19B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ACEF-F015-5742-9C69-7346CC471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13859"/>
            <a:ext cx="3868340" cy="59121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6E7E6-4A1E-7743-9C32-F8E3F49F2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5661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6FF00-EF12-044B-B1D8-D231F3B56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13859"/>
            <a:ext cx="3887391" cy="59121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135AF-0F25-304A-95D6-5B8E8D52A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566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329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E9CC24-C489-5A46-B0D4-35FB9A2B2D54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7615A-7942-694C-8621-DE7FB19B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ACEF-F015-5742-9C69-7346CC471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13859"/>
            <a:ext cx="3868340" cy="59121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6E7E6-4A1E-7743-9C32-F8E3F49F2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5661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6FF00-EF12-044B-B1D8-D231F3B56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13859"/>
            <a:ext cx="3887391" cy="59121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135AF-0F25-304A-95D6-5B8E8D52A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566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56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E9CC24-C489-5A46-B0D4-35FB9A2B2D54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7615A-7942-694C-8621-DE7FB19B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ACEF-F015-5742-9C69-7346CC471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13859"/>
            <a:ext cx="3868340" cy="59121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6E7E6-4A1E-7743-9C32-F8E3F49F2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5661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6FF00-EF12-044B-B1D8-D231F3B56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13859"/>
            <a:ext cx="3887391" cy="591215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135AF-0F25-304A-95D6-5B8E8D52A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5661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633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18C5FC-A8DA-D44F-BD42-0E55EADA7BE5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9A3DE-91C4-A643-96D4-C8B26FD9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9721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18C5FC-A8DA-D44F-BD42-0E55EADA7BE5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9A3DE-91C4-A643-96D4-C8B26FD9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63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1C9D7-04AE-B447-BF69-7F72939736A8}"/>
              </a:ext>
            </a:extLst>
          </p:cNvPr>
          <p:cNvSpPr/>
          <p:nvPr userDrawn="1"/>
        </p:nvSpPr>
        <p:spPr>
          <a:xfrm>
            <a:off x="0" y="-13062"/>
            <a:ext cx="9144000" cy="41640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678F62-44D7-C84B-98EE-0BB6D651433F}"/>
              </a:ext>
            </a:extLst>
          </p:cNvPr>
          <p:cNvSpPr/>
          <p:nvPr userDrawn="1"/>
        </p:nvSpPr>
        <p:spPr>
          <a:xfrm>
            <a:off x="0" y="4150995"/>
            <a:ext cx="9144000" cy="2713447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7F260-CC6D-8A44-B913-6633F3BA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05395"/>
            <a:ext cx="7886700" cy="2737021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2F7EA-7744-FF44-93C5-F73CAAA45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704716"/>
            <a:ext cx="5411152" cy="19217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1F3D4-1522-184E-858A-FFAB3A97D824}"/>
              </a:ext>
            </a:extLst>
          </p:cNvPr>
          <p:cNvSpPr/>
          <p:nvPr userDrawn="1"/>
        </p:nvSpPr>
        <p:spPr>
          <a:xfrm>
            <a:off x="0" y="4336416"/>
            <a:ext cx="448056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9C5C9-B394-7E4E-8F0C-CD1E2AF51DEA}"/>
              </a:ext>
            </a:extLst>
          </p:cNvPr>
          <p:cNvSpPr/>
          <p:nvPr userDrawn="1"/>
        </p:nvSpPr>
        <p:spPr>
          <a:xfrm>
            <a:off x="4572000" y="4336416"/>
            <a:ext cx="146304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C849D-F19E-5E49-A060-468EB6D66269}"/>
              </a:ext>
            </a:extLst>
          </p:cNvPr>
          <p:cNvSpPr/>
          <p:nvPr userDrawn="1"/>
        </p:nvSpPr>
        <p:spPr>
          <a:xfrm>
            <a:off x="6126480" y="4336416"/>
            <a:ext cx="146304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1C3D33-B0E0-EA47-B1F5-9CFA485D4E6C}"/>
              </a:ext>
            </a:extLst>
          </p:cNvPr>
          <p:cNvSpPr/>
          <p:nvPr userDrawn="1"/>
        </p:nvSpPr>
        <p:spPr>
          <a:xfrm>
            <a:off x="7680960" y="4336416"/>
            <a:ext cx="1463040" cy="182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321C885-1763-7A4F-8265-B921D7B45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0960" y="5185544"/>
            <a:ext cx="1274111" cy="12741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8C9316-E934-C043-B596-DFFAE86F3B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1218" y="4827264"/>
            <a:ext cx="1118301" cy="1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66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18C5FC-A8DA-D44F-BD42-0E55EADA7BE5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9A3DE-91C4-A643-96D4-C8B26FD9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908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18C5FC-A8DA-D44F-BD42-0E55EADA7BE5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9A3DE-91C4-A643-96D4-C8B26FD9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2505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393548-778B-3040-B876-A8EC955D9061}"/>
              </a:ext>
            </a:extLst>
          </p:cNvPr>
          <p:cNvSpPr/>
          <p:nvPr userDrawn="1"/>
        </p:nvSpPr>
        <p:spPr>
          <a:xfrm>
            <a:off x="0" y="6443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11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9528-C2C7-DA43-AEF7-B4A37796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6185D-FC57-ED40-A727-9150699A2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CFE42-D47B-6143-B703-F888F3B1B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5880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2D1D-CFDB-A040-A66E-8EA4D98E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28577F-08FE-D34B-85F1-81FA302C5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F7577-2232-1042-9281-8C9774F4C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4030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9DFA-F8CA-664F-BF25-B5965E30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8DA7E-B3FD-4648-9337-DB8FBCF92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784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BF2FA-177B-604D-9618-F277F85FED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6692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21758E-C927-994E-A3A6-698C069E0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6692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06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1C9D7-04AE-B447-BF69-7F72939736A8}"/>
              </a:ext>
            </a:extLst>
          </p:cNvPr>
          <p:cNvSpPr/>
          <p:nvPr userDrawn="1"/>
        </p:nvSpPr>
        <p:spPr>
          <a:xfrm>
            <a:off x="0" y="-13062"/>
            <a:ext cx="9144000" cy="4164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678F62-44D7-C84B-98EE-0BB6D651433F}"/>
              </a:ext>
            </a:extLst>
          </p:cNvPr>
          <p:cNvSpPr/>
          <p:nvPr userDrawn="1"/>
        </p:nvSpPr>
        <p:spPr>
          <a:xfrm>
            <a:off x="0" y="4150995"/>
            <a:ext cx="9144000" cy="2713447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7F260-CC6D-8A44-B913-6633F3BA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05395"/>
            <a:ext cx="7886700" cy="2737021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2F7EA-7744-FF44-93C5-F73CAAA45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704716"/>
            <a:ext cx="5411152" cy="19217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1F3D4-1522-184E-858A-FFAB3A97D824}"/>
              </a:ext>
            </a:extLst>
          </p:cNvPr>
          <p:cNvSpPr/>
          <p:nvPr userDrawn="1"/>
        </p:nvSpPr>
        <p:spPr>
          <a:xfrm>
            <a:off x="0" y="4336416"/>
            <a:ext cx="448056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9C5C9-B394-7E4E-8F0C-CD1E2AF51DEA}"/>
              </a:ext>
            </a:extLst>
          </p:cNvPr>
          <p:cNvSpPr/>
          <p:nvPr userDrawn="1"/>
        </p:nvSpPr>
        <p:spPr>
          <a:xfrm>
            <a:off x="4572000" y="4336416"/>
            <a:ext cx="146304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C849D-F19E-5E49-A060-468EB6D66269}"/>
              </a:ext>
            </a:extLst>
          </p:cNvPr>
          <p:cNvSpPr/>
          <p:nvPr userDrawn="1"/>
        </p:nvSpPr>
        <p:spPr>
          <a:xfrm>
            <a:off x="6126480" y="4336416"/>
            <a:ext cx="146304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1C3D33-B0E0-EA47-B1F5-9CFA485D4E6C}"/>
              </a:ext>
            </a:extLst>
          </p:cNvPr>
          <p:cNvSpPr/>
          <p:nvPr userDrawn="1"/>
        </p:nvSpPr>
        <p:spPr>
          <a:xfrm>
            <a:off x="7680960" y="4336416"/>
            <a:ext cx="1463040" cy="182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74627C-15FC-384A-A00A-58814F78C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0960" y="5185544"/>
            <a:ext cx="1274111" cy="1274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6B764A-4ED8-D349-8497-429413505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1218" y="4827264"/>
            <a:ext cx="1118301" cy="1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8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1C9D7-04AE-B447-BF69-7F72939736A8}"/>
              </a:ext>
            </a:extLst>
          </p:cNvPr>
          <p:cNvSpPr/>
          <p:nvPr userDrawn="1"/>
        </p:nvSpPr>
        <p:spPr>
          <a:xfrm>
            <a:off x="0" y="-13062"/>
            <a:ext cx="9144000" cy="41640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678F62-44D7-C84B-98EE-0BB6D651433F}"/>
              </a:ext>
            </a:extLst>
          </p:cNvPr>
          <p:cNvSpPr/>
          <p:nvPr userDrawn="1"/>
        </p:nvSpPr>
        <p:spPr>
          <a:xfrm>
            <a:off x="0" y="4150995"/>
            <a:ext cx="9144000" cy="2713447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7F260-CC6D-8A44-B913-6633F3BA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05395"/>
            <a:ext cx="7886700" cy="2737021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2F7EA-7744-FF44-93C5-F73CAAA45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704716"/>
            <a:ext cx="5411152" cy="19217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1F3D4-1522-184E-858A-FFAB3A97D824}"/>
              </a:ext>
            </a:extLst>
          </p:cNvPr>
          <p:cNvSpPr/>
          <p:nvPr userDrawn="1"/>
        </p:nvSpPr>
        <p:spPr>
          <a:xfrm>
            <a:off x="0" y="4336416"/>
            <a:ext cx="448056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9C5C9-B394-7E4E-8F0C-CD1E2AF51DEA}"/>
              </a:ext>
            </a:extLst>
          </p:cNvPr>
          <p:cNvSpPr/>
          <p:nvPr userDrawn="1"/>
        </p:nvSpPr>
        <p:spPr>
          <a:xfrm>
            <a:off x="4572000" y="4336416"/>
            <a:ext cx="146304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C849D-F19E-5E49-A060-468EB6D66269}"/>
              </a:ext>
            </a:extLst>
          </p:cNvPr>
          <p:cNvSpPr/>
          <p:nvPr userDrawn="1"/>
        </p:nvSpPr>
        <p:spPr>
          <a:xfrm>
            <a:off x="6126480" y="4336416"/>
            <a:ext cx="146304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1C3D33-B0E0-EA47-B1F5-9CFA485D4E6C}"/>
              </a:ext>
            </a:extLst>
          </p:cNvPr>
          <p:cNvSpPr/>
          <p:nvPr userDrawn="1"/>
        </p:nvSpPr>
        <p:spPr>
          <a:xfrm>
            <a:off x="7680960" y="4336416"/>
            <a:ext cx="1463040" cy="182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713DA8-00F2-6C45-9C7E-878E1FEB7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0960" y="5185544"/>
            <a:ext cx="1274111" cy="1274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8A1401-626F-2847-8E6D-8AAEB74D21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1218" y="4827264"/>
            <a:ext cx="1118301" cy="1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6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81C9D7-04AE-B447-BF69-7F72939736A8}"/>
              </a:ext>
            </a:extLst>
          </p:cNvPr>
          <p:cNvSpPr/>
          <p:nvPr userDrawn="1"/>
        </p:nvSpPr>
        <p:spPr>
          <a:xfrm>
            <a:off x="0" y="-13062"/>
            <a:ext cx="9144000" cy="416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678F62-44D7-C84B-98EE-0BB6D651433F}"/>
              </a:ext>
            </a:extLst>
          </p:cNvPr>
          <p:cNvSpPr/>
          <p:nvPr userDrawn="1"/>
        </p:nvSpPr>
        <p:spPr>
          <a:xfrm>
            <a:off x="0" y="4150995"/>
            <a:ext cx="9144000" cy="2713447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7F260-CC6D-8A44-B913-6633F3BA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05395"/>
            <a:ext cx="7886700" cy="2737021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2F7EA-7744-FF44-93C5-F73CAAA45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704716"/>
            <a:ext cx="5411152" cy="192171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1F3D4-1522-184E-858A-FFAB3A97D824}"/>
              </a:ext>
            </a:extLst>
          </p:cNvPr>
          <p:cNvSpPr/>
          <p:nvPr userDrawn="1"/>
        </p:nvSpPr>
        <p:spPr>
          <a:xfrm>
            <a:off x="0" y="4336416"/>
            <a:ext cx="448056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69C5C9-B394-7E4E-8F0C-CD1E2AF51DEA}"/>
              </a:ext>
            </a:extLst>
          </p:cNvPr>
          <p:cNvSpPr/>
          <p:nvPr userDrawn="1"/>
        </p:nvSpPr>
        <p:spPr>
          <a:xfrm>
            <a:off x="4572000" y="4336416"/>
            <a:ext cx="146304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8C849D-F19E-5E49-A060-468EB6D66269}"/>
              </a:ext>
            </a:extLst>
          </p:cNvPr>
          <p:cNvSpPr/>
          <p:nvPr userDrawn="1"/>
        </p:nvSpPr>
        <p:spPr>
          <a:xfrm>
            <a:off x="6126480" y="4336416"/>
            <a:ext cx="146304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1C3D33-B0E0-EA47-B1F5-9CFA485D4E6C}"/>
              </a:ext>
            </a:extLst>
          </p:cNvPr>
          <p:cNvSpPr/>
          <p:nvPr userDrawn="1"/>
        </p:nvSpPr>
        <p:spPr>
          <a:xfrm>
            <a:off x="7680960" y="4336416"/>
            <a:ext cx="1463040" cy="182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2A6AFC-D2FA-3D46-8AFB-DDEBE6F6A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0960" y="5185544"/>
            <a:ext cx="1274111" cy="1274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A15D0B-EFA8-1D4E-B772-ED6478E84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1218" y="4827264"/>
            <a:ext cx="1118301" cy="1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3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444BF0-22BD-784E-9F1D-4CCA2E9B52C6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A2C0-F3B9-CF43-B31C-A5F10581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6C698-37D3-B541-AF75-8FE54D39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3858"/>
            <a:ext cx="78867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61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444BF0-22BD-784E-9F1D-4CCA2E9B52C6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A2C0-F3B9-CF43-B31C-A5F10581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6C698-37D3-B541-AF75-8FE54D39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3858"/>
            <a:ext cx="78867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97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444BF0-22BD-784E-9F1D-4CCA2E9B52C6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A2C0-F3B9-CF43-B31C-A5F10581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6C698-37D3-B541-AF75-8FE54D39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3858"/>
            <a:ext cx="78867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08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444BF0-22BD-784E-9F1D-4CCA2E9B52C6}"/>
              </a:ext>
            </a:extLst>
          </p:cNvPr>
          <p:cNvSpPr/>
          <p:nvPr userDrawn="1"/>
        </p:nvSpPr>
        <p:spPr>
          <a:xfrm>
            <a:off x="0" y="0"/>
            <a:ext cx="9144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DA2C0-F3B9-CF43-B31C-A5F10581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6C698-37D3-B541-AF75-8FE54D39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3858"/>
            <a:ext cx="7886700" cy="41148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13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CE001-22AC-144A-87DE-F7AEE46F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EE74A-9BDA-C24B-9728-149E3AE61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2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A3358F-00FE-6940-941C-1E8A4CF935CA}"/>
              </a:ext>
            </a:extLst>
          </p:cNvPr>
          <p:cNvSpPr/>
          <p:nvPr userDrawn="1"/>
        </p:nvSpPr>
        <p:spPr>
          <a:xfrm>
            <a:off x="5917622" y="6176963"/>
            <a:ext cx="1005840" cy="182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9BE9D8-E57D-914A-B4B4-23EB38F086C2}"/>
              </a:ext>
            </a:extLst>
          </p:cNvPr>
          <p:cNvSpPr/>
          <p:nvPr userDrawn="1"/>
        </p:nvSpPr>
        <p:spPr>
          <a:xfrm>
            <a:off x="7027891" y="6176963"/>
            <a:ext cx="1005840" cy="182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DCDAB1-87B5-0F46-AA08-FAE8DC5F6678}"/>
              </a:ext>
            </a:extLst>
          </p:cNvPr>
          <p:cNvSpPr/>
          <p:nvPr userDrawn="1"/>
        </p:nvSpPr>
        <p:spPr>
          <a:xfrm>
            <a:off x="8138160" y="6176963"/>
            <a:ext cx="1005840" cy="182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297D9-9444-B64C-821D-8B4334A18C77}"/>
              </a:ext>
            </a:extLst>
          </p:cNvPr>
          <p:cNvSpPr/>
          <p:nvPr userDrawn="1"/>
        </p:nvSpPr>
        <p:spPr>
          <a:xfrm>
            <a:off x="983847" y="6176963"/>
            <a:ext cx="4846320" cy="1828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3726B-CEBA-CC47-9AE4-75076F2CFAD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233674" y="5850690"/>
            <a:ext cx="581760" cy="8229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A8DFCD-C495-884B-A41F-19DD458DCA6A}"/>
              </a:ext>
            </a:extLst>
          </p:cNvPr>
          <p:cNvSpPr/>
          <p:nvPr userDrawn="1"/>
        </p:nvSpPr>
        <p:spPr>
          <a:xfrm>
            <a:off x="914398" y="6449051"/>
            <a:ext cx="491576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dirty="0"/>
              <a:t>East and West  </a:t>
            </a:r>
            <a:r>
              <a:rPr lang="en-US" sz="900" b="0" dirty="0" err="1"/>
              <a:t>Nishnabotna</a:t>
            </a:r>
            <a:r>
              <a:rPr lang="en-US" sz="900" b="0" dirty="0"/>
              <a:t> River Watershed Management and Flood Resiliency Plan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AA0F97-875F-954B-8501-7F06EE97092B}"/>
              </a:ext>
            </a:extLst>
          </p:cNvPr>
          <p:cNvSpPr/>
          <p:nvPr userDrawn="1"/>
        </p:nvSpPr>
        <p:spPr>
          <a:xfrm>
            <a:off x="8138160" y="6449051"/>
            <a:ext cx="10058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7FA70E54-57E9-364E-AFE2-50C82E51CB19}" type="slidenum">
              <a:rPr lang="en-US" sz="900" b="0" smtClean="0"/>
              <a:pPr algn="ctr"/>
              <a:t>‹#›</a:t>
            </a:fld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41987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7" r:id="rId2"/>
    <p:sldLayoutId id="2147483786" r:id="rId3"/>
    <p:sldLayoutId id="2147483787" r:id="rId4"/>
    <p:sldLayoutId id="2147483788" r:id="rId5"/>
    <p:sldLayoutId id="2147483776" r:id="rId6"/>
    <p:sldLayoutId id="2147483789" r:id="rId7"/>
    <p:sldLayoutId id="2147483790" r:id="rId8"/>
    <p:sldLayoutId id="2147483791" r:id="rId9"/>
    <p:sldLayoutId id="2147483778" r:id="rId10"/>
    <p:sldLayoutId id="2147483792" r:id="rId11"/>
    <p:sldLayoutId id="2147483799" r:id="rId12"/>
    <p:sldLayoutId id="2147483795" r:id="rId13"/>
    <p:sldLayoutId id="2147483779" r:id="rId14"/>
    <p:sldLayoutId id="2147483793" r:id="rId15"/>
    <p:sldLayoutId id="2147483800" r:id="rId16"/>
    <p:sldLayoutId id="2147483796" r:id="rId17"/>
    <p:sldLayoutId id="2147483780" r:id="rId18"/>
    <p:sldLayoutId id="2147483794" r:id="rId19"/>
    <p:sldLayoutId id="2147483797" r:id="rId20"/>
    <p:sldLayoutId id="2147483798" r:id="rId21"/>
    <p:sldLayoutId id="2147483781" r:id="rId22"/>
    <p:sldLayoutId id="2147483782" r:id="rId23"/>
    <p:sldLayoutId id="2147483783" r:id="rId24"/>
    <p:sldLayoutId id="2147483784" r:id="rId25"/>
    <p:sldLayoutId id="2147483785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ldenhillsrcd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5110-B69E-B043-A873-77F803065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299" y="3952107"/>
            <a:ext cx="6840385" cy="1003812"/>
          </a:xfrm>
        </p:spPr>
        <p:txBody>
          <a:bodyPr/>
          <a:lstStyle/>
          <a:p>
            <a:r>
              <a:rPr lang="en-US" dirty="0">
                <a:solidFill>
                  <a:srgbClr val="425B5C"/>
                </a:solidFill>
                <a:latin typeface="Helvetica" pitchFamily="2" charset="0"/>
              </a:rPr>
              <a:t>East &amp; West </a:t>
            </a:r>
            <a:r>
              <a:rPr lang="en-US" dirty="0" err="1">
                <a:solidFill>
                  <a:srgbClr val="425B5C"/>
                </a:solidFill>
                <a:latin typeface="Helvetica" pitchFamily="2" charset="0"/>
              </a:rPr>
              <a:t>Nishnabotna</a:t>
            </a:r>
            <a:r>
              <a:rPr lang="en-US" dirty="0">
                <a:solidFill>
                  <a:srgbClr val="425B5C"/>
                </a:solidFill>
                <a:latin typeface="Helvetica" pitchFamily="2" charset="0"/>
              </a:rPr>
              <a:t> River Watershed Management and Flood Resiliency Plans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02CC8-CBED-D44A-9D43-1965CF3E9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300" y="5329085"/>
            <a:ext cx="5412740" cy="1297346"/>
          </a:xfrm>
        </p:spPr>
        <p:txBody>
          <a:bodyPr/>
          <a:lstStyle/>
          <a:p>
            <a:r>
              <a:rPr lang="en-US" sz="2400" b="1" dirty="0"/>
              <a:t>Summary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8364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FB59-74A2-4F6D-8381-4630F089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 – Plan 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67A10-F550-40BA-8F96-C06C9C061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Chapter 1 provides an overview of the following:</a:t>
            </a:r>
          </a:p>
          <a:p>
            <a:pPr lvl="1"/>
            <a:r>
              <a:rPr lang="en-US" dirty="0"/>
              <a:t>Plan purpose and organization</a:t>
            </a:r>
          </a:p>
          <a:p>
            <a:pPr lvl="1"/>
            <a:r>
              <a:rPr lang="en-US" dirty="0"/>
              <a:t>Previously completed projects, plans, and reports</a:t>
            </a:r>
          </a:p>
          <a:p>
            <a:pPr lvl="1"/>
            <a:r>
              <a:rPr lang="en-US" dirty="0"/>
              <a:t>Issues facing the watershed</a:t>
            </a:r>
          </a:p>
          <a:p>
            <a:pPr lvl="2"/>
            <a:r>
              <a:rPr lang="en-US" dirty="0"/>
              <a:t>Historical flooding</a:t>
            </a:r>
          </a:p>
          <a:p>
            <a:pPr lvl="2"/>
            <a:r>
              <a:rPr lang="en-US" dirty="0"/>
              <a:t>Water Quality (nutrients, erosion, and </a:t>
            </a:r>
            <a:r>
              <a:rPr lang="en-US" i="1" dirty="0"/>
              <a:t>E. coli </a:t>
            </a:r>
            <a:r>
              <a:rPr lang="en-US" dirty="0"/>
              <a:t>bacteria)</a:t>
            </a:r>
          </a:p>
          <a:p>
            <a:pPr lvl="1"/>
            <a:r>
              <a:rPr lang="en-US" dirty="0"/>
              <a:t>Planning requirements</a:t>
            </a:r>
          </a:p>
          <a:p>
            <a:pPr lvl="1"/>
            <a:r>
              <a:rPr lang="en-US" dirty="0"/>
              <a:t>Community-based planning process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0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AA441-8844-4435-AB4D-D7F91FAFC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Community-Based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2E0DC-2304-4D02-86F6-470D041F49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planning process included the review and input from stakeholders and the general public</a:t>
            </a:r>
          </a:p>
          <a:p>
            <a:r>
              <a:rPr lang="en-US" dirty="0"/>
              <a:t>Stakeholder included</a:t>
            </a:r>
          </a:p>
          <a:p>
            <a:pPr lvl="1"/>
            <a:r>
              <a:rPr lang="en-US" dirty="0"/>
              <a:t>landowners,</a:t>
            </a:r>
          </a:p>
          <a:p>
            <a:pPr lvl="1"/>
            <a:r>
              <a:rPr lang="en-US" dirty="0"/>
              <a:t>Business owners</a:t>
            </a:r>
          </a:p>
          <a:p>
            <a:pPr lvl="1"/>
            <a:r>
              <a:rPr lang="en-US" dirty="0"/>
              <a:t>Scientific professionals</a:t>
            </a:r>
          </a:p>
          <a:p>
            <a:pPr lvl="1"/>
            <a:r>
              <a:rPr lang="en-US" dirty="0"/>
              <a:t>Citizens</a:t>
            </a:r>
          </a:p>
          <a:p>
            <a:pPr lvl="1"/>
            <a:r>
              <a:rPr lang="en-US" dirty="0"/>
              <a:t>Nonprofit groups</a:t>
            </a:r>
          </a:p>
          <a:p>
            <a:r>
              <a:rPr lang="en-US" dirty="0"/>
              <a:t>Multiple meetings were held</a:t>
            </a:r>
          </a:p>
          <a:p>
            <a:pPr lvl="1"/>
            <a:r>
              <a:rPr lang="en-US" dirty="0"/>
              <a:t>Four stakeholder meetings</a:t>
            </a:r>
          </a:p>
          <a:p>
            <a:pPr lvl="1"/>
            <a:r>
              <a:rPr lang="en-US" dirty="0"/>
              <a:t>Two flood resiliency tournaments</a:t>
            </a:r>
          </a:p>
          <a:p>
            <a:pPr lvl="1"/>
            <a:r>
              <a:rPr lang="en-US" dirty="0"/>
              <a:t>Three open houses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5DE57-558A-4B0D-BBB9-15C397AFB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461" y="2713355"/>
            <a:ext cx="4474422" cy="251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DD4275-3FA3-4FCF-AABA-1CFBDA36FB5A}"/>
              </a:ext>
            </a:extLst>
          </p:cNvPr>
          <p:cNvSpPr txBox="1"/>
          <p:nvPr/>
        </p:nvSpPr>
        <p:spPr>
          <a:xfrm>
            <a:off x="4274108" y="5383050"/>
            <a:ext cx="4915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Participants at one of the flood resiliency tournaments.</a:t>
            </a:r>
          </a:p>
        </p:txBody>
      </p:sp>
    </p:spTree>
    <p:extLst>
      <p:ext uri="{BB962C8B-B14F-4D97-AF65-F5344CB8AC3E}">
        <p14:creationId xmlns:p14="http://schemas.microsoft.com/office/powerpoint/2010/main" val="3651589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55ED-5104-4F68-9495-73A980F86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 – Watershed Characteristics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72005C-BA92-4ABC-96D7-1DB365EB04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Chapter 2 provides an overview of the following:</a:t>
            </a:r>
          </a:p>
          <a:p>
            <a:pPr lvl="1"/>
            <a:r>
              <a:rPr lang="en-US" dirty="0"/>
              <a:t>Watershed boundaries</a:t>
            </a:r>
          </a:p>
          <a:p>
            <a:pPr lvl="1"/>
            <a:r>
              <a:rPr lang="en-US" dirty="0"/>
              <a:t>Demographics</a:t>
            </a:r>
          </a:p>
          <a:p>
            <a:pPr lvl="1"/>
            <a:r>
              <a:rPr lang="en-US" dirty="0"/>
              <a:t>Physical Environment</a:t>
            </a:r>
          </a:p>
          <a:p>
            <a:pPr lvl="2"/>
            <a:r>
              <a:rPr lang="en-US" dirty="0"/>
              <a:t>Climate</a:t>
            </a:r>
          </a:p>
          <a:p>
            <a:pPr lvl="2"/>
            <a:r>
              <a:rPr lang="en-US" dirty="0"/>
              <a:t>Landforms &amp; geology</a:t>
            </a:r>
          </a:p>
          <a:p>
            <a:pPr lvl="2"/>
            <a:r>
              <a:rPr lang="en-US" dirty="0"/>
              <a:t>Topography</a:t>
            </a:r>
          </a:p>
          <a:p>
            <a:pPr lvl="2"/>
            <a:r>
              <a:rPr lang="en-US" dirty="0"/>
              <a:t>Soils</a:t>
            </a:r>
          </a:p>
          <a:p>
            <a:pPr lvl="2"/>
            <a:r>
              <a:rPr lang="en-US" dirty="0" err="1"/>
              <a:t>Landuse</a:t>
            </a:r>
            <a:endParaRPr lang="en-US" dirty="0"/>
          </a:p>
          <a:p>
            <a:pPr lvl="1"/>
            <a:r>
              <a:rPr lang="en-US" dirty="0"/>
              <a:t>Water Resources</a:t>
            </a:r>
          </a:p>
          <a:p>
            <a:pPr lvl="1"/>
            <a:r>
              <a:rPr lang="en-US" dirty="0"/>
              <a:t>Hydrology</a:t>
            </a:r>
          </a:p>
          <a:p>
            <a:pPr lvl="1"/>
            <a:r>
              <a:rPr lang="en-US" dirty="0"/>
              <a:t>Source Water Protection Areas</a:t>
            </a:r>
          </a:p>
          <a:p>
            <a:pPr lvl="1"/>
            <a:r>
              <a:rPr lang="en-US" dirty="0"/>
              <a:t>Wildlife and Habitat</a:t>
            </a:r>
          </a:p>
          <a:p>
            <a:pPr lvl="1"/>
            <a:r>
              <a:rPr lang="en-US" dirty="0"/>
              <a:t>Existing Policy and Regulations</a:t>
            </a:r>
          </a:p>
          <a:p>
            <a:pPr lvl="2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7AFD20-CB73-45D4-9BAB-8D6D1AB818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4442" y="3072299"/>
            <a:ext cx="3886200" cy="1799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423C59-F940-42D4-A192-5A575CAC2BD5}"/>
              </a:ext>
            </a:extLst>
          </p:cNvPr>
          <p:cNvSpPr txBox="1"/>
          <p:nvPr/>
        </p:nvSpPr>
        <p:spPr>
          <a:xfrm>
            <a:off x="4629152" y="4867010"/>
            <a:ext cx="423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Each watershed is located in the Southern Iowa Drift Plain landform, which has a thick layer of highly erodible loess soil.</a:t>
            </a:r>
          </a:p>
        </p:txBody>
      </p:sp>
    </p:spTree>
    <p:extLst>
      <p:ext uri="{BB962C8B-B14F-4D97-AF65-F5344CB8AC3E}">
        <p14:creationId xmlns:p14="http://schemas.microsoft.com/office/powerpoint/2010/main" val="101877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1E8D-93F9-42F9-AFC0-5A7CC8032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3 – Current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8A820-4EEB-4D3A-B2D3-CFD3BC225A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Chapter 3 provides an overview of the following:</a:t>
            </a:r>
          </a:p>
          <a:p>
            <a:pPr lvl="1"/>
            <a:r>
              <a:rPr lang="en-US" dirty="0"/>
              <a:t>Flood Hazard Assessment</a:t>
            </a:r>
          </a:p>
          <a:p>
            <a:pPr lvl="1"/>
            <a:r>
              <a:rPr lang="en-US" dirty="0"/>
              <a:t>Runoff Assessment</a:t>
            </a:r>
          </a:p>
          <a:p>
            <a:pPr lvl="1"/>
            <a:r>
              <a:rPr lang="en-US" dirty="0"/>
              <a:t>Water Quality Assessment</a:t>
            </a:r>
          </a:p>
          <a:p>
            <a:pPr lvl="1"/>
            <a:r>
              <a:rPr lang="en-US" dirty="0"/>
              <a:t>Existing Water Quality</a:t>
            </a:r>
          </a:p>
          <a:p>
            <a:pPr lvl="1"/>
            <a:r>
              <a:rPr lang="en-US" dirty="0"/>
              <a:t>Pollutant Sources and Loads</a:t>
            </a:r>
          </a:p>
          <a:p>
            <a:pPr lvl="1"/>
            <a:r>
              <a:rPr lang="en-US" dirty="0"/>
              <a:t>Existing Best Management Practices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5FDF-1729-4958-9DB5-D001DF55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312" y="1913859"/>
            <a:ext cx="2148840" cy="2756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98830-FB71-4314-8781-9F0B3EDEA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827" y="2551176"/>
            <a:ext cx="2210146" cy="2863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B0FC3E-9CB3-4C1A-AB36-E97E381ACDA4}"/>
              </a:ext>
            </a:extLst>
          </p:cNvPr>
          <p:cNvSpPr txBox="1"/>
          <p:nvPr/>
        </p:nvSpPr>
        <p:spPr>
          <a:xfrm>
            <a:off x="4782312" y="5489553"/>
            <a:ext cx="423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Communities with moderate to high flooding risks were identified.</a:t>
            </a:r>
          </a:p>
        </p:txBody>
      </p:sp>
    </p:spTree>
    <p:extLst>
      <p:ext uri="{BB962C8B-B14F-4D97-AF65-F5344CB8AC3E}">
        <p14:creationId xmlns:p14="http://schemas.microsoft.com/office/powerpoint/2010/main" val="410889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120919-3A90-4DD2-ACD5-57E46DBE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D85E8A-01B9-4FB2-83A0-CE0801DBB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4 – Vision, Goals, and Action Plan</a:t>
            </a:r>
          </a:p>
          <a:p>
            <a:r>
              <a:rPr lang="en-US" dirty="0"/>
              <a:t>Chapter 5 – Public Engagement</a:t>
            </a:r>
          </a:p>
        </p:txBody>
      </p:sp>
    </p:spTree>
    <p:extLst>
      <p:ext uri="{BB962C8B-B14F-4D97-AF65-F5344CB8AC3E}">
        <p14:creationId xmlns:p14="http://schemas.microsoft.com/office/powerpoint/2010/main" val="839481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EE4CAB-1340-47E4-9DBC-7A916E74B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4 - Vision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1A26A6-7212-4EB8-B47D-607B4A820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13858"/>
            <a:ext cx="59436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Joint Vision Statement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East and West Nishnabotna River Watershed Coalitions will work in a collaborative effort to coordinate to reduce food risks to life and property and improve the water quality within the Nishnabotna Watershed for future generations.</a:t>
            </a:r>
          </a:p>
        </p:txBody>
      </p:sp>
    </p:spTree>
    <p:extLst>
      <p:ext uri="{BB962C8B-B14F-4D97-AF65-F5344CB8AC3E}">
        <p14:creationId xmlns:p14="http://schemas.microsoft.com/office/powerpoint/2010/main" val="2295007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EE4CAB-1340-47E4-9DBC-7A916E74B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4 -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1A26A6-7212-4EB8-B47D-607B4A820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Work in a collaborative effort with a diverse group of stakeholders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Reduce flood risks to life and property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Increase flood resiliency through community, county, and regional partnerships to mitigate, prepare for, respond to, and recover from floods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Maintain and improve water quality to meet state water quality standards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Increase public awareness and education on flood risks, flood resiliency, and water quality management</a:t>
            </a:r>
          </a:p>
        </p:txBody>
      </p:sp>
    </p:spTree>
    <p:extLst>
      <p:ext uri="{BB962C8B-B14F-4D97-AF65-F5344CB8AC3E}">
        <p14:creationId xmlns:p14="http://schemas.microsoft.com/office/powerpoint/2010/main" val="1367343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E4731-FCCB-4E65-9A15-66B348D3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4 -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86340-30C8-45B8-8428-15F928FB4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13859"/>
            <a:ext cx="3705606" cy="4114800"/>
          </a:xfrm>
        </p:spPr>
        <p:txBody>
          <a:bodyPr/>
          <a:lstStyle/>
          <a:p>
            <a:r>
              <a:rPr lang="en-US" dirty="0"/>
              <a:t>Developed around a framework</a:t>
            </a:r>
          </a:p>
          <a:p>
            <a:r>
              <a:rPr lang="en-US" dirty="0"/>
              <a:t>Recommended “top actions” for first 5 years of the plan</a:t>
            </a:r>
          </a:p>
          <a:p>
            <a:pPr lvl="1"/>
            <a:r>
              <a:rPr lang="en-US" dirty="0"/>
              <a:t>Activity</a:t>
            </a:r>
          </a:p>
          <a:p>
            <a:pPr lvl="1"/>
            <a:r>
              <a:rPr lang="en-US" dirty="0"/>
              <a:t>Goals addressed</a:t>
            </a:r>
          </a:p>
          <a:p>
            <a:pPr lvl="1"/>
            <a:r>
              <a:rPr lang="en-US" dirty="0"/>
              <a:t>Timeline</a:t>
            </a:r>
          </a:p>
          <a:p>
            <a:pPr lvl="1"/>
            <a:r>
              <a:rPr lang="en-US" dirty="0"/>
              <a:t>Primary lead agency</a:t>
            </a:r>
          </a:p>
          <a:p>
            <a:pPr lvl="1"/>
            <a:r>
              <a:rPr lang="en-US" dirty="0"/>
              <a:t>Potential partners</a:t>
            </a:r>
          </a:p>
          <a:p>
            <a:pPr lvl="1"/>
            <a:r>
              <a:rPr lang="en-US" dirty="0"/>
              <a:t>Primary technical or funding resources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ECDCC-DB4A-4B97-BB8E-0E848D14CF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A6E6F-9B59-49F9-87E8-A3EE3A732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7" t="41600" r="6403" b="32000"/>
          <a:stretch/>
        </p:blipFill>
        <p:spPr>
          <a:xfrm>
            <a:off x="4256695" y="2723103"/>
            <a:ext cx="4786721" cy="249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2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5A47-24F1-4D3E-9E0D-C0E6D13E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5 – Public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52010-E11E-4A91-8990-96F580B797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plan relies voluntary efforts, which requires educating a wide array of audiences and building partnerships between stakeholders</a:t>
            </a:r>
          </a:p>
          <a:p>
            <a:r>
              <a:rPr lang="en-US" dirty="0"/>
              <a:t>This chapter outlines:</a:t>
            </a:r>
          </a:p>
          <a:p>
            <a:pPr lvl="1"/>
            <a:r>
              <a:rPr lang="en-US" dirty="0"/>
              <a:t>Target audiences</a:t>
            </a:r>
          </a:p>
          <a:p>
            <a:pPr lvl="1"/>
            <a:r>
              <a:rPr lang="en-US" dirty="0"/>
              <a:t>Strategies</a:t>
            </a:r>
          </a:p>
          <a:p>
            <a:pPr lvl="1"/>
            <a:r>
              <a:rPr lang="en-US" dirty="0"/>
              <a:t>Methods</a:t>
            </a:r>
          </a:p>
          <a:p>
            <a:pPr lvl="1"/>
            <a:r>
              <a:rPr lang="en-US" dirty="0"/>
              <a:t>Evaluation techniques</a:t>
            </a:r>
          </a:p>
          <a:p>
            <a:pPr lvl="1"/>
            <a:r>
              <a:rPr lang="en-US" dirty="0"/>
              <a:t>Existing programs to enhance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132610-D570-4794-813C-1146F9D889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9150" y="2514600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DC14A3-C043-41D5-BBBD-DCB2F4F818DE}"/>
              </a:ext>
            </a:extLst>
          </p:cNvPr>
          <p:cNvSpPr txBox="1"/>
          <p:nvPr/>
        </p:nvSpPr>
        <p:spPr>
          <a:xfrm>
            <a:off x="4453858" y="5441547"/>
            <a:ext cx="423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The East and West Nishnabotna Watershed Coalition will continue to hold quarterly meetings and engage stakeholders.</a:t>
            </a:r>
          </a:p>
        </p:txBody>
      </p:sp>
    </p:spTree>
    <p:extLst>
      <p:ext uri="{BB962C8B-B14F-4D97-AF65-F5344CB8AC3E}">
        <p14:creationId xmlns:p14="http://schemas.microsoft.com/office/powerpoint/2010/main" val="81389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6CC73-481C-4D73-BFF6-793EF51B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21F716-B39B-4125-AE90-8968A3ECD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6 – Implementation Summary</a:t>
            </a:r>
          </a:p>
          <a:p>
            <a:r>
              <a:rPr lang="en-US" dirty="0"/>
              <a:t>Chapter 7 – Plan Evaluation</a:t>
            </a:r>
          </a:p>
          <a:p>
            <a:r>
              <a:rPr lang="en-US" dirty="0"/>
              <a:t>Chapter 8 – Outside Resources</a:t>
            </a:r>
          </a:p>
        </p:txBody>
      </p:sp>
    </p:spTree>
    <p:extLst>
      <p:ext uri="{BB962C8B-B14F-4D97-AF65-F5344CB8AC3E}">
        <p14:creationId xmlns:p14="http://schemas.microsoft.com/office/powerpoint/2010/main" val="413544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49666D-5220-427B-867D-F01A595E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CEE61E-06FF-438C-AE99-B24E4F0E3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Planning Deliverables</a:t>
            </a:r>
          </a:p>
          <a:p>
            <a:r>
              <a:rPr lang="en-US" dirty="0"/>
              <a:t>Three parts to each plan: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ASSESSMENT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ACTION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IMPLEMENTATION</a:t>
            </a:r>
          </a:p>
          <a:p>
            <a:r>
              <a:rPr lang="en-US" dirty="0"/>
              <a:t>Contact Information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38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530D-D1A5-4679-9755-37B771A2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E3F8-5024-4592-AC02-C9D9969CA0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Chapters 6, 7, and 8 comprehensively make up a long term and cohesive approach for implementation of projects</a:t>
            </a:r>
          </a:p>
          <a:p>
            <a:pPr lvl="1"/>
            <a:r>
              <a:rPr lang="en-US" dirty="0"/>
              <a:t>Strategies</a:t>
            </a:r>
          </a:p>
          <a:p>
            <a:pPr lvl="1"/>
            <a:r>
              <a:rPr lang="en-US" dirty="0"/>
              <a:t>BMPs and Projects Evaluated</a:t>
            </a:r>
          </a:p>
          <a:p>
            <a:pPr lvl="1"/>
            <a:r>
              <a:rPr lang="en-US" dirty="0"/>
              <a:t>Benefits</a:t>
            </a:r>
          </a:p>
          <a:p>
            <a:pPr lvl="2"/>
            <a:r>
              <a:rPr lang="en-US" dirty="0"/>
              <a:t>Water quality</a:t>
            </a:r>
          </a:p>
          <a:p>
            <a:pPr lvl="2"/>
            <a:r>
              <a:rPr lang="en-US" dirty="0"/>
              <a:t>Flood resiliency</a:t>
            </a:r>
          </a:p>
          <a:p>
            <a:pPr lvl="1"/>
            <a:r>
              <a:rPr lang="en-US" dirty="0"/>
              <a:t>Costs</a:t>
            </a:r>
          </a:p>
          <a:p>
            <a:pPr lvl="1"/>
            <a:r>
              <a:rPr lang="en-US" dirty="0"/>
              <a:t>The Value of Working Together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40AF6-839D-4407-A6CD-BD6B3E50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776" y="2964276"/>
            <a:ext cx="3854480" cy="201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76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16AC-DB54-4C97-AD84-329F92E7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Strategies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93BEB5-2CE6-4239-82E8-5824E5071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Utilize a voluntary approach, rooted in outreach and education;</a:t>
            </a:r>
          </a:p>
          <a:p>
            <a:pPr lvl="0"/>
            <a:r>
              <a:rPr lang="en-US" dirty="0"/>
              <a:t>Encourage the development and adoption of policies that reduce runoff and protect the floodplain within communities;</a:t>
            </a:r>
          </a:p>
          <a:p>
            <a:pPr lvl="0"/>
            <a:r>
              <a:rPr lang="en-US" dirty="0"/>
              <a:t>Promote soil health, which decreases runoff and loss of soil and nutrients;</a:t>
            </a:r>
          </a:p>
          <a:p>
            <a:pPr lvl="0"/>
            <a:r>
              <a:rPr lang="en-US" dirty="0"/>
              <a:t>Promote the adoption of BMPs which store runoff and trap pollutants;</a:t>
            </a:r>
          </a:p>
          <a:p>
            <a:pPr lvl="0"/>
            <a:r>
              <a:rPr lang="en-US" dirty="0"/>
              <a:t>Modify and rehabilitate existing structures to provide or improve benefits for flood reduction or water quality improvements; and, </a:t>
            </a:r>
          </a:p>
          <a:p>
            <a:pPr lvl="0"/>
            <a:r>
              <a:rPr lang="en-US" dirty="0"/>
              <a:t>Promote improved efficiency in the use of manure and commercial fertilizers.</a:t>
            </a:r>
          </a:p>
          <a:p>
            <a:r>
              <a:rPr lang="en-US" dirty="0">
                <a:solidFill>
                  <a:srgbClr val="FF0000"/>
                </a:solidFill>
              </a:rPr>
              <a:t>2 concepts capture the essence of these strategies</a:t>
            </a:r>
          </a:p>
        </p:txBody>
      </p:sp>
    </p:spTree>
    <p:extLst>
      <p:ext uri="{BB962C8B-B14F-4D97-AF65-F5344CB8AC3E}">
        <p14:creationId xmlns:p14="http://schemas.microsoft.com/office/powerpoint/2010/main" val="19535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6BF-404E-4F56-923C-66215B11D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Strategy</a:t>
            </a:r>
            <a:br>
              <a:rPr lang="en-US" dirty="0"/>
            </a:br>
            <a:r>
              <a:rPr lang="en-US" dirty="0"/>
              <a:t>Concept 1 – Flood Resiliency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B1E40-6A40-4CAE-8EAD-68FE394D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72" y="1601367"/>
            <a:ext cx="5370856" cy="456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8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B93DE-7FDA-45B8-A588-CCDD79C7F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Strategy</a:t>
            </a:r>
            <a:br>
              <a:rPr lang="en-US" dirty="0"/>
            </a:br>
            <a:r>
              <a:rPr lang="en-US" dirty="0"/>
              <a:t>Concept 2 – Conservation Pyramid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B7C05-04D2-4CDE-AF88-96F19527E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83" y="1968834"/>
            <a:ext cx="5913633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1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86A9C-E0E6-4135-99C1-FCF11AF77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BMPs Evaluated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837018-B4C6-4B1F-8B55-D389F4C284D3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2367597"/>
          <a:ext cx="7886700" cy="3040380"/>
        </p:xfrm>
        <a:graphic>
          <a:graphicData uri="http://schemas.openxmlformats.org/drawingml/2006/table">
            <a:tbl>
              <a:tblPr firstRow="1" firstCol="1" bandRow="1"/>
              <a:tblGrid>
                <a:gridCol w="2772964">
                  <a:extLst>
                    <a:ext uri="{9D8B030D-6E8A-4147-A177-3AD203B41FA5}">
                      <a16:colId xmlns:a16="http://schemas.microsoft.com/office/drawing/2014/main" val="1191924108"/>
                    </a:ext>
                  </a:extLst>
                </a:gridCol>
                <a:gridCol w="2687787">
                  <a:extLst>
                    <a:ext uri="{9D8B030D-6E8A-4147-A177-3AD203B41FA5}">
                      <a16:colId xmlns:a16="http://schemas.microsoft.com/office/drawing/2014/main" val="181862182"/>
                    </a:ext>
                  </a:extLst>
                </a:gridCol>
                <a:gridCol w="2425949">
                  <a:extLst>
                    <a:ext uri="{9D8B030D-6E8A-4147-A177-3AD203B41FA5}">
                      <a16:colId xmlns:a16="http://schemas.microsoft.com/office/drawing/2014/main" val="300818446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Flood Risk Assessment</a:t>
                      </a:r>
                      <a:endParaRPr lang="en-US" sz="1200">
                        <a:solidFill>
                          <a:srgbClr val="111111"/>
                        </a:solidFill>
                        <a:effectLst/>
                        <a:latin typeface="Minion Pro" panose="02040503050201020203" pitchFamily="18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Water Quality Model</a:t>
                      </a:r>
                      <a:endParaRPr lang="en-US" sz="1200">
                        <a:solidFill>
                          <a:srgbClr val="111111"/>
                        </a:solidFill>
                        <a:effectLst/>
                        <a:latin typeface="Minion Pro" panose="02040503050201020203" pitchFamily="18" charset="0"/>
                        <a:ea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2027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Dams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Information and Education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Wetlands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58244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Channel Widening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Onsite Wastewater Treatment System (OWTS) Upgrade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Farm ponds*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7847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Bridge Improvements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Pet Waste Pick-up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Bioreactors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0449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Levees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Non-structural &amp; Avoidance BMPs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Stream stabilization/ restoration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017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Infiltration Basins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Small open feedlot BMPs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Terraces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072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Urban stormwater system upgrades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Drainage water management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Water and sediment control basins (WASCOBs)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45702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Dam rehabilitation / modification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Grazing lands management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Grassed waterways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77468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Non-structural (acquisition, elevation, etc.)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Cover crops*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Land Use Change &amp; Perennial Vegetation*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6837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Floodplain remapping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Riparian buffers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Urban stormwater management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492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Levee accreditation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Reduced tillage (no-till)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2213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Join CRS program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Contour buffer strips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111111"/>
                          </a:solidFill>
                          <a:effectLst/>
                          <a:latin typeface="Minion Pro" panose="02040503050201020203" pitchFamily="18" charset="0"/>
                          <a:ea typeface="Century Gothic" panose="020B050202020202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213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567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9D7F-892F-43C9-B76D-EE7E6D01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Projects Identified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6A5CB-822F-4867-804F-071E0BE36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Flood Mitigation</a:t>
            </a:r>
          </a:p>
          <a:p>
            <a:pPr lvl="1"/>
            <a:r>
              <a:rPr lang="en-US" dirty="0"/>
              <a:t>JEO Matrix Evaluation</a:t>
            </a:r>
          </a:p>
          <a:p>
            <a:r>
              <a:rPr lang="en-US" dirty="0"/>
              <a:t>Watershed Wide Flood Mitigation</a:t>
            </a:r>
          </a:p>
          <a:p>
            <a:pPr lvl="1"/>
            <a:r>
              <a:rPr lang="en-US" dirty="0"/>
              <a:t>IFC Hydrologic Assessment</a:t>
            </a:r>
          </a:p>
          <a:p>
            <a:r>
              <a:rPr lang="en-US" dirty="0"/>
              <a:t>Priority Subwatershed Implementation</a:t>
            </a:r>
          </a:p>
          <a:p>
            <a:pPr lvl="1"/>
            <a:r>
              <a:rPr lang="en-US" dirty="0"/>
              <a:t>HUC 12 plans</a:t>
            </a:r>
          </a:p>
          <a:p>
            <a:r>
              <a:rPr lang="en-US" dirty="0"/>
              <a:t>Case Studies</a:t>
            </a:r>
          </a:p>
          <a:p>
            <a:r>
              <a:rPr lang="en-US" dirty="0"/>
              <a:t>Special Priorities (primarily for water quality)</a:t>
            </a:r>
          </a:p>
          <a:p>
            <a:pPr lvl="1"/>
            <a:r>
              <a:rPr lang="en-US" dirty="0"/>
              <a:t>Source water protection</a:t>
            </a:r>
          </a:p>
          <a:p>
            <a:pPr lvl="1"/>
            <a:r>
              <a:rPr lang="en-US" dirty="0"/>
              <a:t>On-site wastewater treatment systems</a:t>
            </a:r>
          </a:p>
          <a:p>
            <a:pPr lvl="1"/>
            <a:r>
              <a:rPr lang="en-US" dirty="0"/>
              <a:t>Low head dams</a:t>
            </a:r>
          </a:p>
          <a:p>
            <a:pPr lvl="1"/>
            <a:r>
              <a:rPr lang="en-US" dirty="0"/>
              <a:t>Small open feedlots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94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BBEA-0D86-4F09-BC05-B469082E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  <a:br>
              <a:rPr lang="en-US" dirty="0"/>
            </a:br>
            <a:r>
              <a:rPr lang="en-US" dirty="0"/>
              <a:t>Water Quality Benefits (East)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455B5-1400-4126-9FAD-F06DCEA67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913858"/>
            <a:ext cx="8241030" cy="4130326"/>
          </a:xfrm>
        </p:spPr>
        <p:txBody>
          <a:bodyPr>
            <a:normAutofit/>
          </a:bodyPr>
          <a:lstStyle/>
          <a:p>
            <a:r>
              <a:rPr lang="en-US" b="1" dirty="0"/>
              <a:t>Goal</a:t>
            </a:r>
            <a:r>
              <a:rPr lang="en-US" dirty="0"/>
              <a:t> – reduce </a:t>
            </a:r>
            <a:r>
              <a:rPr lang="en-US" i="1" dirty="0"/>
              <a:t>E. coli </a:t>
            </a:r>
            <a:r>
              <a:rPr lang="en-US" dirty="0"/>
              <a:t>to meet water quality standards (126)</a:t>
            </a:r>
          </a:p>
          <a:p>
            <a:r>
              <a:rPr lang="en-US" b="1" dirty="0"/>
              <a:t>Evaluation</a:t>
            </a:r>
            <a:r>
              <a:rPr lang="en-US" dirty="0"/>
              <a:t> - JEO team performed water quality modeling within priority HUC 12s – all BMPs looked at</a:t>
            </a:r>
          </a:p>
          <a:p>
            <a:r>
              <a:rPr lang="en-US" b="1" dirty="0"/>
              <a:t>Results - </a:t>
            </a:r>
            <a:r>
              <a:rPr lang="en-US" dirty="0"/>
              <a:t>improvements, but more work will be needed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E25231-7274-45DB-A69C-91DFBF981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37974"/>
              </p:ext>
            </p:extLst>
          </p:nvPr>
        </p:nvGraphicFramePr>
        <p:xfrm>
          <a:off x="628650" y="3511772"/>
          <a:ext cx="7886697" cy="2219960"/>
        </p:xfrm>
        <a:graphic>
          <a:graphicData uri="http://schemas.openxmlformats.org/drawingml/2006/table">
            <a:tbl>
              <a:tblPr firstRow="1" firstCol="1" bandRow="1"/>
              <a:tblGrid>
                <a:gridCol w="1126671">
                  <a:extLst>
                    <a:ext uri="{9D8B030D-6E8A-4147-A177-3AD203B41FA5}">
                      <a16:colId xmlns:a16="http://schemas.microsoft.com/office/drawing/2014/main" val="3814944821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2801673963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2372241188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3019271209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1060417258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3928783071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329064624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Waterbody Segment ID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Waterbody Segment Name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Estimated Pre-BMP Implementation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Estimated Post-BMP Implementation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0967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Existing Average Annual Load (billion CFU)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Existing Average Seasonal Geometric Mean (CFU/100mL)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Average Annual Load</a:t>
                      </a:r>
                      <a:b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(billion CFU)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Percent Reduction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Average Seasonal Geometric Mean (CFU/100mL)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881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IA 05-NSH-1415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Upper East Nishnabotna River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11,222,000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9,310,000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77415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IA 05-NSH-1414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Lower East Nishnabotna River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12,280,000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9,742,000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327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42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BBEA-0D86-4F09-BC05-B469082E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  <a:br>
              <a:rPr lang="en-US" dirty="0"/>
            </a:br>
            <a:r>
              <a:rPr lang="en-US" dirty="0"/>
              <a:t>Water Quality Benefits (West)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455B5-1400-4126-9FAD-F06DCEA67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913858"/>
            <a:ext cx="8241030" cy="4130326"/>
          </a:xfrm>
        </p:spPr>
        <p:txBody>
          <a:bodyPr>
            <a:normAutofit/>
          </a:bodyPr>
          <a:lstStyle/>
          <a:p>
            <a:r>
              <a:rPr lang="en-US" b="1" dirty="0"/>
              <a:t>Goal</a:t>
            </a:r>
            <a:r>
              <a:rPr lang="en-US" dirty="0"/>
              <a:t> – reduce </a:t>
            </a:r>
            <a:r>
              <a:rPr lang="en-US" i="1" dirty="0"/>
              <a:t>E. coli </a:t>
            </a:r>
            <a:r>
              <a:rPr lang="en-US" dirty="0"/>
              <a:t>to meet water quality standards (126)</a:t>
            </a:r>
          </a:p>
          <a:p>
            <a:r>
              <a:rPr lang="en-US" b="1" dirty="0"/>
              <a:t>Evaluation</a:t>
            </a:r>
            <a:r>
              <a:rPr lang="en-US" dirty="0"/>
              <a:t> - JEO team performed water quality modeling within priority HUC 12s – all BMPs looked at</a:t>
            </a:r>
          </a:p>
          <a:p>
            <a:r>
              <a:rPr lang="en-US" b="1" dirty="0"/>
              <a:t>Results - </a:t>
            </a:r>
            <a:r>
              <a:rPr lang="en-US" dirty="0"/>
              <a:t>improvements, but more work will be needed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0EE745-0C83-4B46-B220-B4A8E245E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270620"/>
              </p:ext>
            </p:extLst>
          </p:nvPr>
        </p:nvGraphicFramePr>
        <p:xfrm>
          <a:off x="628653" y="3887787"/>
          <a:ext cx="7886697" cy="1634490"/>
        </p:xfrm>
        <a:graphic>
          <a:graphicData uri="http://schemas.openxmlformats.org/drawingml/2006/table">
            <a:tbl>
              <a:tblPr firstRow="1" firstCol="1" bandRow="1"/>
              <a:tblGrid>
                <a:gridCol w="1126671">
                  <a:extLst>
                    <a:ext uri="{9D8B030D-6E8A-4147-A177-3AD203B41FA5}">
                      <a16:colId xmlns:a16="http://schemas.microsoft.com/office/drawing/2014/main" val="605674804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2908741347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1776938930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1008523263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472827696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458814451"/>
                    </a:ext>
                  </a:extLst>
                </a:gridCol>
                <a:gridCol w="1126671">
                  <a:extLst>
                    <a:ext uri="{9D8B030D-6E8A-4147-A177-3AD203B41FA5}">
                      <a16:colId xmlns:a16="http://schemas.microsoft.com/office/drawing/2014/main" val="87298625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Waterbody Segment ID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Waterbody Segment Name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Estimated Pre-BMP Implementation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Estimated Post-BMP Implementation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7169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Existing Average Annual Load (billion CFU)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Existing Average Seasonal Geometric Mean (CFU/100mL)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Average Annual Load</a:t>
                      </a:r>
                      <a:b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(billion CFU)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Percent Reduction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Average Seasonal Geometric Mean (CFU/100mL)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816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IA 05-NSH-1441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West Nishnabotna River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9,807,000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8,707,000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Minion Pro" panose="02040503050201020203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30" marR="36830" marT="18415" marB="1841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705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252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DEE0-AD00-4856-8103-EEABC602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  <a:br>
              <a:rPr lang="en-US" dirty="0"/>
            </a:br>
            <a:r>
              <a:rPr lang="en-US" dirty="0"/>
              <a:t>Flood Risk Reduction (East)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42BAF-13CC-4D2F-A274-8F67B3E15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" y="1913858"/>
            <a:ext cx="8906256" cy="4114800"/>
          </a:xfrm>
        </p:spPr>
        <p:txBody>
          <a:bodyPr>
            <a:norm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 – reduce severity and/or frequency of flooding</a:t>
            </a:r>
          </a:p>
          <a:p>
            <a:r>
              <a:rPr lang="en-US" sz="2000" b="1" dirty="0"/>
              <a:t>Evaluation</a:t>
            </a:r>
            <a:r>
              <a:rPr lang="en-US" sz="2000" dirty="0"/>
              <a:t> – IFC completed hydrologic assessment for each HUC 8</a:t>
            </a:r>
          </a:p>
          <a:p>
            <a:pPr lvl="1"/>
            <a:r>
              <a:rPr lang="en-US" sz="1700" dirty="0"/>
              <a:t>Cover crops and ponds were used in model</a:t>
            </a:r>
          </a:p>
          <a:p>
            <a:r>
              <a:rPr lang="en-US" sz="2000" b="1" dirty="0"/>
              <a:t>Results</a:t>
            </a:r>
            <a:r>
              <a:rPr lang="en-US" sz="2000" dirty="0"/>
              <a:t> - reductions in river stage ranging from 0.16 – 0.96 feet (1.92 – 11.52 inches), depending on location within the watershed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A486B-DC0D-4553-919D-C2F38A207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3639312"/>
            <a:ext cx="5986791" cy="31031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4DBA59-5B64-4E63-9859-AABE472A282C}"/>
              </a:ext>
            </a:extLst>
          </p:cNvPr>
          <p:cNvSpPr/>
          <p:nvPr/>
        </p:nvSpPr>
        <p:spPr>
          <a:xfrm>
            <a:off x="7050024" y="5522976"/>
            <a:ext cx="582687" cy="9698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867B4-736F-4CE4-A021-49BBA710AAAE}"/>
              </a:ext>
            </a:extLst>
          </p:cNvPr>
          <p:cNvSpPr/>
          <p:nvPr/>
        </p:nvSpPr>
        <p:spPr>
          <a:xfrm>
            <a:off x="4347971" y="4663440"/>
            <a:ext cx="582687" cy="18501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7B7EB-C669-4F4D-AFEF-D553626C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34" y="3611734"/>
            <a:ext cx="6005080" cy="3365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ADEE0-AD00-4856-8103-EEABC602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  <a:br>
              <a:rPr lang="en-US" dirty="0"/>
            </a:br>
            <a:r>
              <a:rPr lang="en-US" dirty="0"/>
              <a:t>Flood Risk Reduction (West)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42BAF-13CC-4D2F-A274-8F67B3E15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" y="1913858"/>
            <a:ext cx="8906256" cy="4114800"/>
          </a:xfrm>
        </p:spPr>
        <p:txBody>
          <a:bodyPr>
            <a:norm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 – reduce severity and/or frequency of flooding</a:t>
            </a:r>
          </a:p>
          <a:p>
            <a:r>
              <a:rPr lang="en-US" sz="2000" b="1" dirty="0"/>
              <a:t>Evaluation</a:t>
            </a:r>
            <a:r>
              <a:rPr lang="en-US" sz="2000" dirty="0"/>
              <a:t> – IFC completed hydrologic assessment for each HUC 8</a:t>
            </a:r>
          </a:p>
          <a:p>
            <a:pPr lvl="1"/>
            <a:r>
              <a:rPr lang="en-US" sz="1700" dirty="0"/>
              <a:t>Cover crops and ponds were used in model</a:t>
            </a:r>
          </a:p>
          <a:p>
            <a:r>
              <a:rPr lang="en-US" sz="2000" b="1" dirty="0"/>
              <a:t>Results</a:t>
            </a:r>
            <a:r>
              <a:rPr lang="en-US" sz="2000" dirty="0"/>
              <a:t> - reductions in river stage ranging from 0.13 – 0.78 feet (1.56 – 9.36 inches), depending on location within the watershed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4DBA59-5B64-4E63-9859-AABE472A282C}"/>
              </a:ext>
            </a:extLst>
          </p:cNvPr>
          <p:cNvSpPr/>
          <p:nvPr/>
        </p:nvSpPr>
        <p:spPr>
          <a:xfrm>
            <a:off x="6172201" y="6028658"/>
            <a:ext cx="402336" cy="6921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867B4-736F-4CE4-A021-49BBA710AAAE}"/>
              </a:ext>
            </a:extLst>
          </p:cNvPr>
          <p:cNvSpPr/>
          <p:nvPr/>
        </p:nvSpPr>
        <p:spPr>
          <a:xfrm>
            <a:off x="5294376" y="4480560"/>
            <a:ext cx="402335" cy="22402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1921-6EF8-4B78-B10F-CB14217C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Planning Deliverables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99A45-9269-41D1-AF48-C07C44FD9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32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0196F-D959-4576-80F3-B34BEB06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  <a:br>
              <a:rPr lang="en-US" dirty="0"/>
            </a:br>
            <a:r>
              <a:rPr lang="en-US" dirty="0"/>
              <a:t>Flood Risk Reduction (East)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AB39F7-838D-435E-9598-99537217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158" y="1890488"/>
            <a:ext cx="3746492" cy="4114800"/>
          </a:xfrm>
        </p:spPr>
        <p:txBody>
          <a:bodyPr>
            <a:normAutofit fontScale="92500"/>
          </a:bodyPr>
          <a:lstStyle/>
          <a:p>
            <a:r>
              <a:rPr lang="en-US" dirty="0"/>
              <a:t>River flows during the June 2008 event were converted into gallons acre-feet</a:t>
            </a:r>
          </a:p>
          <a:p>
            <a:r>
              <a:rPr lang="en-US" dirty="0"/>
              <a:t>An acre-foot is the volume of water necessary to cover one acre of surface area to a depth of one foot</a:t>
            </a:r>
          </a:p>
          <a:p>
            <a:pPr lvl="1"/>
            <a:r>
              <a:rPr lang="en-US" dirty="0"/>
              <a:t>Equivalent to 326,000 gallons</a:t>
            </a:r>
          </a:p>
          <a:p>
            <a:r>
              <a:rPr lang="en-US" dirty="0"/>
              <a:t>Modeling showed a reduction of 3,600 acre-feet</a:t>
            </a:r>
          </a:p>
          <a:p>
            <a:pPr lvl="1"/>
            <a:r>
              <a:rPr lang="en-US" dirty="0"/>
              <a:t>1.1 billion gallons</a:t>
            </a:r>
          </a:p>
          <a:p>
            <a:pPr lvl="1"/>
            <a:r>
              <a:rPr lang="en-US" dirty="0"/>
              <a:t>Enough water to cover a city the size of Carroll, IA with one foot of water.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78CD413-97A8-40B5-98F8-3B880D4E6C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89F27-AE80-49E5-B759-941C4B0B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650" y="1913859"/>
            <a:ext cx="5276350" cy="40914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219ED2-0C15-4AF7-B9C7-C9D7918A2F67}"/>
              </a:ext>
            </a:extLst>
          </p:cNvPr>
          <p:cNvSpPr/>
          <p:nvPr/>
        </p:nvSpPr>
        <p:spPr>
          <a:xfrm>
            <a:off x="7452360" y="2563623"/>
            <a:ext cx="1570482" cy="25021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EE09B-7C55-4DAD-A757-2B35200E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610" y="2045138"/>
            <a:ext cx="5077390" cy="3805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60196F-D959-4576-80F3-B34BEB06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  <a:br>
              <a:rPr lang="en-US" dirty="0"/>
            </a:br>
            <a:r>
              <a:rPr lang="en-US" dirty="0"/>
              <a:t>Flood Risk Reduction (West)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AB39F7-838D-435E-9598-99537217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158" y="1890488"/>
            <a:ext cx="3746492" cy="4114800"/>
          </a:xfrm>
        </p:spPr>
        <p:txBody>
          <a:bodyPr>
            <a:normAutofit fontScale="92500"/>
          </a:bodyPr>
          <a:lstStyle/>
          <a:p>
            <a:r>
              <a:rPr lang="en-US" dirty="0"/>
              <a:t>River flows during the June 2008 event were converted into gallons acre-feet</a:t>
            </a:r>
          </a:p>
          <a:p>
            <a:r>
              <a:rPr lang="en-US" dirty="0"/>
              <a:t>An acre-foot is the volume of water necessary to cover one acre of surface area to a depth of one foot</a:t>
            </a:r>
          </a:p>
          <a:p>
            <a:pPr lvl="1"/>
            <a:r>
              <a:rPr lang="en-US" dirty="0"/>
              <a:t>Equivalent to 326,000 gallons</a:t>
            </a:r>
          </a:p>
          <a:p>
            <a:r>
              <a:rPr lang="en-US" dirty="0"/>
              <a:t>Modeling showed a reduction of 6,900 acre-feet</a:t>
            </a:r>
          </a:p>
          <a:p>
            <a:pPr lvl="1"/>
            <a:r>
              <a:rPr lang="en-US" dirty="0"/>
              <a:t>2.2 billion gallons</a:t>
            </a:r>
          </a:p>
          <a:p>
            <a:pPr lvl="1"/>
            <a:r>
              <a:rPr lang="en-US" dirty="0"/>
              <a:t>Enough water to cover a city the size of Carroll, IA with one foot of water.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219ED2-0C15-4AF7-B9C7-C9D7918A2F67}"/>
              </a:ext>
            </a:extLst>
          </p:cNvPr>
          <p:cNvSpPr/>
          <p:nvPr/>
        </p:nvSpPr>
        <p:spPr>
          <a:xfrm>
            <a:off x="7452360" y="2563623"/>
            <a:ext cx="1570482" cy="25021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2CD6-2D15-4422-B215-8A44F6D6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94269-52B6-4246-A430-112BECCDF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13859"/>
            <a:ext cx="7427214" cy="4114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Community Flood Mitigation</a:t>
            </a:r>
          </a:p>
          <a:p>
            <a:pPr lvl="1"/>
            <a:r>
              <a:rPr lang="en-US" dirty="0"/>
              <a:t>$1.2 – 3.2 million per  community</a:t>
            </a:r>
          </a:p>
          <a:p>
            <a:pPr lvl="1"/>
            <a:r>
              <a:rPr lang="en-US" dirty="0"/>
              <a:t>9 communities (east)</a:t>
            </a:r>
          </a:p>
          <a:p>
            <a:pPr lvl="1"/>
            <a:r>
              <a:rPr lang="en-US" dirty="0"/>
              <a:t>6 communities (west)</a:t>
            </a:r>
          </a:p>
          <a:p>
            <a:r>
              <a:rPr lang="en-US" dirty="0"/>
              <a:t>HUC 12 BMP Implementation</a:t>
            </a:r>
          </a:p>
          <a:p>
            <a:pPr lvl="1"/>
            <a:r>
              <a:rPr lang="en-US" dirty="0"/>
              <a:t>$2.3 – 11.5 million  per HUC 12</a:t>
            </a:r>
          </a:p>
          <a:p>
            <a:pPr lvl="1"/>
            <a:r>
              <a:rPr lang="en-US" dirty="0"/>
              <a:t>16 HUC 12s</a:t>
            </a:r>
          </a:p>
          <a:p>
            <a:r>
              <a:rPr lang="en-US" dirty="0"/>
              <a:t>Case Studies</a:t>
            </a:r>
          </a:p>
          <a:p>
            <a:pPr lvl="1"/>
            <a:r>
              <a:rPr lang="en-US" dirty="0"/>
              <a:t>Highly variable</a:t>
            </a:r>
          </a:p>
          <a:p>
            <a:pPr lvl="1"/>
            <a:r>
              <a:rPr lang="en-US" dirty="0"/>
              <a:t>Some are in both East and West watersheds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Total (East Nishnabotna)  = $89 Million</a:t>
            </a:r>
          </a:p>
          <a:p>
            <a:pPr marL="0" indent="0">
              <a:buNone/>
            </a:pPr>
            <a:r>
              <a:rPr lang="en-US" b="1" dirty="0"/>
              <a:t>Total (West Nishnabotna) = $64 Million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C3187-2FE6-4E36-97D9-999D443D3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995" y="2165477"/>
            <a:ext cx="3226355" cy="17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3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3C3B-1940-42E7-A2CE-3C49FDA7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Pay for Everything?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95CFB8-5323-4026-8CB5-5737CB7EBA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 all of this work should be considered “one project”</a:t>
            </a:r>
          </a:p>
          <a:p>
            <a:pPr lvl="1"/>
            <a:r>
              <a:rPr lang="en-US" dirty="0"/>
              <a:t>The work can be phased in over time</a:t>
            </a:r>
          </a:p>
          <a:p>
            <a:r>
              <a:rPr lang="en-US" dirty="0"/>
              <a:t>Many of these projects</a:t>
            </a:r>
          </a:p>
          <a:p>
            <a:pPr lvl="1"/>
            <a:r>
              <a:rPr lang="en-US" dirty="0"/>
              <a:t>Cross jurisdictional boundaries</a:t>
            </a:r>
          </a:p>
          <a:p>
            <a:pPr lvl="1"/>
            <a:r>
              <a:rPr lang="en-US" dirty="0"/>
              <a:t>Have downstream and/or upstream benefits</a:t>
            </a:r>
          </a:p>
          <a:p>
            <a:pPr lvl="1"/>
            <a:r>
              <a:rPr lang="en-US" dirty="0"/>
              <a:t>Require partnerships to qualify for funding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42A707-76D9-46C9-A32A-534CF0FBF2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Costs for most projects could be covered from a mix of sources (voluntary)</a:t>
            </a:r>
          </a:p>
          <a:p>
            <a:pPr lvl="1"/>
            <a:r>
              <a:rPr lang="en-US" dirty="0"/>
              <a:t>Cities</a:t>
            </a:r>
          </a:p>
          <a:p>
            <a:pPr lvl="1"/>
            <a:r>
              <a:rPr lang="en-US" dirty="0"/>
              <a:t>Counties</a:t>
            </a:r>
          </a:p>
          <a:p>
            <a:pPr lvl="1"/>
            <a:r>
              <a:rPr lang="en-US" dirty="0"/>
              <a:t>SWCDs</a:t>
            </a:r>
          </a:p>
          <a:p>
            <a:pPr lvl="1"/>
            <a:r>
              <a:rPr lang="en-US" dirty="0"/>
              <a:t>NRCS</a:t>
            </a:r>
          </a:p>
          <a:p>
            <a:pPr lvl="1"/>
            <a:r>
              <a:rPr lang="en-US" dirty="0"/>
              <a:t>Landowners</a:t>
            </a:r>
          </a:p>
          <a:p>
            <a:pPr lvl="1"/>
            <a:r>
              <a:rPr lang="en-US" dirty="0"/>
              <a:t>State agencies</a:t>
            </a:r>
          </a:p>
          <a:p>
            <a:pPr lvl="2"/>
            <a:r>
              <a:rPr lang="en-US" dirty="0"/>
              <a:t>IDALS</a:t>
            </a:r>
          </a:p>
          <a:p>
            <a:pPr lvl="2"/>
            <a:r>
              <a:rPr lang="en-US" dirty="0"/>
              <a:t>IDNR</a:t>
            </a:r>
          </a:p>
          <a:p>
            <a:pPr lvl="1"/>
            <a:r>
              <a:rPr lang="en-US" dirty="0"/>
              <a:t>Grants</a:t>
            </a:r>
          </a:p>
          <a:p>
            <a:pPr lvl="1"/>
            <a:r>
              <a:rPr lang="en-US" dirty="0"/>
              <a:t>Non-profits</a:t>
            </a:r>
          </a:p>
          <a:p>
            <a:pPr lvl="1"/>
            <a:r>
              <a:rPr lang="en-US" dirty="0"/>
              <a:t>Other sources TBD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5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50F3-552E-46CF-BB00-DDB6471E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Achieve Flood Resiliency</a:t>
            </a:r>
            <a:br>
              <a:rPr lang="en-US" dirty="0"/>
            </a:br>
            <a:r>
              <a:rPr lang="en-US" dirty="0"/>
              <a:t>Everyone Has a Role to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BCD56-5DC7-4320-8B30-B02A60D49B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Watershed Coalition</a:t>
            </a:r>
          </a:p>
          <a:p>
            <a:pPr lvl="1"/>
            <a:r>
              <a:rPr lang="en-US" dirty="0"/>
              <a:t>Facilitate and coordinate efforts across political boundaries</a:t>
            </a:r>
          </a:p>
          <a:p>
            <a:pPr lvl="1"/>
            <a:r>
              <a:rPr lang="en-US" dirty="0"/>
              <a:t>Identify and connect funding</a:t>
            </a:r>
          </a:p>
          <a:p>
            <a:pPr lvl="1"/>
            <a:r>
              <a:rPr lang="en-US" dirty="0"/>
              <a:t>Regional source of information</a:t>
            </a:r>
          </a:p>
          <a:p>
            <a:r>
              <a:rPr lang="en-US" dirty="0"/>
              <a:t>City &amp; County</a:t>
            </a:r>
          </a:p>
          <a:p>
            <a:pPr lvl="1"/>
            <a:r>
              <a:rPr lang="en-US" dirty="0"/>
              <a:t>Local sponsors for some projects</a:t>
            </a:r>
          </a:p>
          <a:p>
            <a:pPr lvl="1"/>
            <a:r>
              <a:rPr lang="en-US" dirty="0"/>
              <a:t>Leverage local funding</a:t>
            </a:r>
          </a:p>
          <a:p>
            <a:pPr lvl="1"/>
            <a:r>
              <a:rPr lang="en-US" dirty="0"/>
              <a:t>Adopt policies to reduce runoff</a:t>
            </a:r>
          </a:p>
          <a:p>
            <a:pPr lvl="1"/>
            <a:r>
              <a:rPr lang="en-US" dirty="0"/>
              <a:t>Urban BMPs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9D58F-A97A-44BF-8D85-FED616AA0C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Soil &amp; Water Conservation Districts</a:t>
            </a:r>
          </a:p>
          <a:p>
            <a:pPr lvl="1"/>
            <a:r>
              <a:rPr lang="en-US" dirty="0"/>
              <a:t>Assist with Ag BMPs</a:t>
            </a:r>
          </a:p>
          <a:p>
            <a:pPr lvl="1"/>
            <a:r>
              <a:rPr lang="en-US" dirty="0"/>
              <a:t>Financial &amp; technical assistance</a:t>
            </a:r>
          </a:p>
          <a:p>
            <a:pPr lvl="1"/>
            <a:endParaRPr lang="en-US" dirty="0"/>
          </a:p>
          <a:p>
            <a:r>
              <a:rPr lang="en-US" dirty="0"/>
              <a:t>Landowners &amp; Residents</a:t>
            </a:r>
          </a:p>
          <a:p>
            <a:pPr lvl="1"/>
            <a:r>
              <a:rPr lang="en-US" dirty="0"/>
              <a:t>Utilize cost-share opportunities to implement BMPs</a:t>
            </a:r>
          </a:p>
        </p:txBody>
      </p:sp>
    </p:spTree>
    <p:extLst>
      <p:ext uri="{BB962C8B-B14F-4D97-AF65-F5344CB8AC3E}">
        <p14:creationId xmlns:p14="http://schemas.microsoft.com/office/powerpoint/2010/main" val="2873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917C-825C-47FC-8E1F-40B30F3D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428C6-8867-4A37-B8C6-A0AAD094AC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It is up to </a:t>
            </a:r>
            <a:r>
              <a:rPr lang="en-US" u="sng" dirty="0"/>
              <a:t>you</a:t>
            </a:r>
            <a:r>
              <a:rPr lang="en-US" dirty="0"/>
              <a:t> to take the next steps</a:t>
            </a:r>
          </a:p>
          <a:p>
            <a:pPr lvl="1"/>
            <a:r>
              <a:rPr lang="en-US" dirty="0"/>
              <a:t>As a watershed organization</a:t>
            </a:r>
          </a:p>
          <a:p>
            <a:pPr lvl="1"/>
            <a:r>
              <a:rPr lang="en-US" dirty="0"/>
              <a:t>As cities</a:t>
            </a:r>
          </a:p>
          <a:p>
            <a:pPr lvl="1"/>
            <a:r>
              <a:rPr lang="en-US" dirty="0"/>
              <a:t>As counties</a:t>
            </a:r>
          </a:p>
          <a:p>
            <a:pPr lvl="1"/>
            <a:r>
              <a:rPr lang="en-US" dirty="0"/>
              <a:t>As SWCDs</a:t>
            </a:r>
          </a:p>
          <a:p>
            <a:pPr lvl="1"/>
            <a:endParaRPr lang="en-US" dirty="0"/>
          </a:p>
          <a:p>
            <a:r>
              <a:rPr lang="en-US" dirty="0"/>
              <a:t>Are you prepared for when the Iowa Watershed Approach is over?</a:t>
            </a:r>
          </a:p>
          <a:p>
            <a:endParaRPr lang="en-US" dirty="0"/>
          </a:p>
          <a:p>
            <a:r>
              <a:rPr lang="en-US" dirty="0"/>
              <a:t>The recommended next major steps are outlined in the </a:t>
            </a:r>
            <a:r>
              <a:rPr lang="en-US" b="1" dirty="0"/>
              <a:t>ACTION PLAN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8AE43-F7B9-40F5-BFA3-822E3ADED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168" y="2590353"/>
            <a:ext cx="4345338" cy="28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3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4479B0-E6A5-487D-A7A5-02CB7858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4FF638-DC2D-47D7-BE9D-C14762E68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85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3D84-9525-4BC0-B720-BF24F2FE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A91B6-5DC4-4878-921D-75C8C0FBBD18}"/>
              </a:ext>
            </a:extLst>
          </p:cNvPr>
          <p:cNvSpPr txBox="1"/>
          <p:nvPr/>
        </p:nvSpPr>
        <p:spPr>
          <a:xfrm>
            <a:off x="2799471" y="2509270"/>
            <a:ext cx="6260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GOLDEN HILLS RC&amp;D</a:t>
            </a:r>
          </a:p>
          <a:p>
            <a:r>
              <a:rPr lang="en-US" sz="3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Watershed Coordinator</a:t>
            </a:r>
          </a:p>
          <a:p>
            <a:endParaRPr lang="en-US" sz="200" dirty="0">
              <a:solidFill>
                <a:prstClr val="black">
                  <a:lumMod val="85000"/>
                  <a:lumOff val="15000"/>
                </a:prstClr>
              </a:solidFill>
              <a:latin typeface="+mj-lt"/>
            </a:endParaRPr>
          </a:p>
          <a:p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+mj-lt"/>
            </a:endParaRPr>
          </a:p>
          <a:p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Cara Marker-Morgan  |  712.482.3029  |  cmorgan@goldenhillsrcd.org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11406C-AB3D-49B9-B370-520FDA72198D}"/>
              </a:ext>
            </a:extLst>
          </p:cNvPr>
          <p:cNvCxnSpPr>
            <a:cxnSpLocks/>
          </p:cNvCxnSpPr>
          <p:nvPr/>
        </p:nvCxnSpPr>
        <p:spPr>
          <a:xfrm>
            <a:off x="2956150" y="2355057"/>
            <a:ext cx="1939876" cy="0"/>
          </a:xfrm>
          <a:prstGeom prst="line">
            <a:avLst/>
          </a:prstGeom>
          <a:noFill/>
          <a:ln w="63500" cap="flat" cmpd="sng" algn="ctr">
            <a:solidFill>
              <a:schemeClr val="accent4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F11290-D17F-485F-A603-E32C02E52A29}"/>
              </a:ext>
            </a:extLst>
          </p:cNvPr>
          <p:cNvCxnSpPr>
            <a:cxnSpLocks/>
          </p:cNvCxnSpPr>
          <p:nvPr/>
        </p:nvCxnSpPr>
        <p:spPr>
          <a:xfrm>
            <a:off x="2956150" y="4223787"/>
            <a:ext cx="1939876" cy="0"/>
          </a:xfrm>
          <a:prstGeom prst="line">
            <a:avLst/>
          </a:prstGeom>
          <a:noFill/>
          <a:ln w="63500" cap="flat" cmpd="sng" algn="ctr">
            <a:solidFill>
              <a:schemeClr val="accent4"/>
            </a:solidFill>
            <a:prstDash val="solid"/>
            <a:miter lim="800000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8049BCA-C732-44F4-8B0A-8C20EA987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15" y="2909379"/>
            <a:ext cx="1147393" cy="1973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85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FF96-5C60-44B5-80ED-745BCA05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Deliverables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2365D8-7FAC-4641-8275-03620BABB4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HUC 8 Watershed Plans</a:t>
            </a:r>
          </a:p>
          <a:p>
            <a:pPr lvl="1"/>
            <a:r>
              <a:rPr lang="en-US" dirty="0"/>
              <a:t>East Nishnabotna</a:t>
            </a:r>
          </a:p>
          <a:p>
            <a:pPr lvl="1"/>
            <a:r>
              <a:rPr lang="en-US" dirty="0"/>
              <a:t>West Nishnabotna</a:t>
            </a:r>
          </a:p>
          <a:p>
            <a:r>
              <a:rPr lang="en-US" dirty="0"/>
              <a:t>HUC 12 plans (16 of them)</a:t>
            </a:r>
          </a:p>
          <a:p>
            <a:r>
              <a:rPr lang="en-US" dirty="0"/>
              <a:t>Eight Case Studies</a:t>
            </a:r>
          </a:p>
          <a:p>
            <a:r>
              <a:rPr lang="en-US" dirty="0"/>
              <a:t>Executive Summary Poster</a:t>
            </a:r>
          </a:p>
          <a:p>
            <a:r>
              <a:rPr lang="en-US" dirty="0"/>
              <a:t>All PDFs and GIS data provided electronically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B87768-FC42-43DD-8608-A7D3182F74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1CB4C-DA44-47EF-8696-A94EE7757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438" y="1913859"/>
            <a:ext cx="2739557" cy="4233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86A294-2C3E-4499-9669-87B49136FBE6}"/>
              </a:ext>
            </a:extLst>
          </p:cNvPr>
          <p:cNvSpPr txBox="1"/>
          <p:nvPr/>
        </p:nvSpPr>
        <p:spPr>
          <a:xfrm>
            <a:off x="5766758" y="3505525"/>
            <a:ext cx="798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HUC 8 West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2514D-46B1-4412-B6AD-10656EB653A1}"/>
              </a:ext>
            </a:extLst>
          </p:cNvPr>
          <p:cNvSpPr txBox="1"/>
          <p:nvPr/>
        </p:nvSpPr>
        <p:spPr>
          <a:xfrm>
            <a:off x="7393923" y="4159064"/>
            <a:ext cx="798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HUC 8 East</a:t>
            </a:r>
          </a:p>
        </p:txBody>
      </p:sp>
    </p:spTree>
    <p:extLst>
      <p:ext uri="{BB962C8B-B14F-4D97-AF65-F5344CB8AC3E}">
        <p14:creationId xmlns:p14="http://schemas.microsoft.com/office/powerpoint/2010/main" val="371249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20137-7FA2-4020-BAF8-F30B43D4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958E-4932-4533-8F40-7D1507B6B8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planning components must address the following requirements</a:t>
            </a:r>
          </a:p>
          <a:p>
            <a:pPr lvl="1"/>
            <a:r>
              <a:rPr lang="en-US" dirty="0"/>
              <a:t>NRCS</a:t>
            </a:r>
          </a:p>
          <a:p>
            <a:pPr lvl="1"/>
            <a:r>
              <a:rPr lang="en-US" dirty="0"/>
              <a:t>FEMA</a:t>
            </a:r>
          </a:p>
          <a:p>
            <a:pPr lvl="1"/>
            <a:r>
              <a:rPr lang="en-US" dirty="0"/>
              <a:t>EPA Nine Elements</a:t>
            </a:r>
          </a:p>
          <a:p>
            <a:r>
              <a:rPr lang="en-US" dirty="0"/>
              <a:t>Plans were reviewed by</a:t>
            </a:r>
          </a:p>
          <a:p>
            <a:pPr lvl="1"/>
            <a:r>
              <a:rPr lang="en-US" dirty="0"/>
              <a:t>Iowa Department of Natural Resources (IDNR)</a:t>
            </a:r>
          </a:p>
          <a:p>
            <a:pPr lvl="1"/>
            <a:r>
              <a:rPr lang="en-US" dirty="0"/>
              <a:t>Iowa Homeland Security and Emergency Management (IHSEM)</a:t>
            </a:r>
          </a:p>
          <a:p>
            <a:pPr lvl="1"/>
            <a:r>
              <a:rPr lang="en-US" dirty="0"/>
              <a:t>Iowa Flood Center (IFC)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50C2C6-DB53-4022-8190-F6D710585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154" y="2022348"/>
            <a:ext cx="2681478" cy="1072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0DB094-AA26-4F40-9DF3-22C00B1BB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929" y="3214821"/>
            <a:ext cx="2471928" cy="1235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FB2F19-F499-4A15-9681-F3B460CF6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243" y="4570667"/>
            <a:ext cx="1269301" cy="12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3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A2304-B5D5-4378-855A-8A7DBCB3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HUC 12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97FC0-66A6-4CAC-B1D2-1507EDC32A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Sixteen HUC 12 watersheds were selected for detailed planning</a:t>
            </a:r>
          </a:p>
          <a:p>
            <a:r>
              <a:rPr lang="en-US" dirty="0"/>
              <a:t>Agricultural Conservation Planning Framework (ACPF) Tool was utilized identify possible BMP locations</a:t>
            </a:r>
          </a:p>
          <a:p>
            <a:r>
              <a:rPr lang="en-US" dirty="0"/>
              <a:t>ACPF map books are included with each HUC12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5601F6-00C6-43EF-A521-34D7818A7A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83086" y="1914525"/>
            <a:ext cx="317832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2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EE85-6F67-4AA5-82EC-B4D84757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981E8-A4AA-4DEB-816D-4176BB642D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Eight case studies were selected</a:t>
            </a:r>
          </a:p>
          <a:p>
            <a:r>
              <a:rPr lang="en-US" dirty="0"/>
              <a:t>Each case study evaluated known problems for solutions that could be applied across the watersheds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39E75-0FA7-4852-99FF-9C9D48678A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Case studies completed:</a:t>
            </a:r>
          </a:p>
          <a:p>
            <a:pPr lvl="1"/>
            <a:r>
              <a:rPr lang="en-US" dirty="0"/>
              <a:t>Nishnabotna River Confluence</a:t>
            </a:r>
          </a:p>
          <a:p>
            <a:pPr lvl="2"/>
            <a:r>
              <a:rPr lang="en-US" dirty="0"/>
              <a:t>Counted as 3 case studies</a:t>
            </a:r>
          </a:p>
          <a:p>
            <a:pPr lvl="1"/>
            <a:r>
              <a:rPr lang="en-US" dirty="0"/>
              <a:t>PL-566 Case Study</a:t>
            </a:r>
          </a:p>
          <a:p>
            <a:pPr lvl="1"/>
            <a:r>
              <a:rPr lang="en-US" dirty="0"/>
              <a:t>City of Elliot</a:t>
            </a:r>
          </a:p>
          <a:p>
            <a:pPr lvl="1"/>
            <a:r>
              <a:rPr lang="en-US" dirty="0"/>
              <a:t>City of Randolph</a:t>
            </a:r>
          </a:p>
          <a:p>
            <a:pPr lvl="1"/>
            <a:r>
              <a:rPr lang="en-US" dirty="0"/>
              <a:t>Oxbow Restoration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33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3963-053F-4E58-817C-DE3BB46F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7CBE4-D124-45BF-B7B9-776F5989F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3858"/>
            <a:ext cx="3943350" cy="4114800"/>
          </a:xfrm>
        </p:spPr>
        <p:txBody>
          <a:bodyPr/>
          <a:lstStyle/>
          <a:p>
            <a:r>
              <a:rPr lang="en-US" dirty="0"/>
              <a:t>Provided in 2 formats</a:t>
            </a:r>
          </a:p>
          <a:p>
            <a:pPr lvl="1"/>
            <a:r>
              <a:rPr lang="en-US" dirty="0"/>
              <a:t>Poster - which can be hung in board rooms, offices, etc.</a:t>
            </a:r>
          </a:p>
          <a:p>
            <a:pPr lvl="1"/>
            <a:r>
              <a:rPr lang="en-US" dirty="0"/>
              <a:t>4 page summary – as part of plan document</a:t>
            </a:r>
          </a:p>
          <a:p>
            <a:pPr lvl="1"/>
            <a:endParaRPr lang="en-US" dirty="0"/>
          </a:p>
          <a:p>
            <a:r>
              <a:rPr lang="en-US" dirty="0"/>
              <a:t>Link to website to download plan: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http://www.goldenhillsrcd.org/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9D997-3636-48F1-B815-C9B818A3F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60" y="1531620"/>
            <a:ext cx="2084417" cy="269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BC52E-A857-4B0D-AAF5-2944F3D67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171" y="2186367"/>
            <a:ext cx="2084416" cy="269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98CAC-B93F-4AA6-81E0-48BFBA7FC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071" y="3085332"/>
            <a:ext cx="2084417" cy="269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C3559-7967-4680-A559-D43095567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351" y="3676839"/>
            <a:ext cx="2084417" cy="269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4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789FD0-0D8F-4612-A841-D22F1072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CCFDDA-7FA3-4F0D-8755-4DC260F9D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1 – Plan Introduction</a:t>
            </a:r>
          </a:p>
          <a:p>
            <a:r>
              <a:rPr lang="en-US" dirty="0"/>
              <a:t>Chapter 2 – Watershed Characteristics</a:t>
            </a:r>
          </a:p>
          <a:p>
            <a:r>
              <a:rPr lang="en-US" dirty="0"/>
              <a:t>Chapter 3 – Current Conditions</a:t>
            </a:r>
          </a:p>
        </p:txBody>
      </p:sp>
    </p:spTree>
    <p:extLst>
      <p:ext uri="{BB962C8B-B14F-4D97-AF65-F5344CB8AC3E}">
        <p14:creationId xmlns:p14="http://schemas.microsoft.com/office/powerpoint/2010/main" val="225125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shnabotna 1">
      <a:dk1>
        <a:srgbClr val="111111"/>
      </a:dk1>
      <a:lt1>
        <a:srgbClr val="FFFFFF"/>
      </a:lt1>
      <a:dk2>
        <a:srgbClr val="3F4048"/>
      </a:dk2>
      <a:lt2>
        <a:srgbClr val="E7E6E6"/>
      </a:lt2>
      <a:accent1>
        <a:srgbClr val="82BFD8"/>
      </a:accent1>
      <a:accent2>
        <a:srgbClr val="AD8763"/>
      </a:accent2>
      <a:accent3>
        <a:srgbClr val="449E66"/>
      </a:accent3>
      <a:accent4>
        <a:srgbClr val="3A516D"/>
      </a:accent4>
      <a:accent5>
        <a:srgbClr val="E6E6E6"/>
      </a:accent5>
      <a:accent6>
        <a:srgbClr val="C8C8C8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1720</Words>
  <Application>Microsoft Office PowerPoint</Application>
  <PresentationFormat>On-screen Show (4:3)</PresentationFormat>
  <Paragraphs>346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Century Gothic</vt:lpstr>
      <vt:lpstr>Helvetica</vt:lpstr>
      <vt:lpstr>Minion Pro</vt:lpstr>
      <vt:lpstr>Times New Roman</vt:lpstr>
      <vt:lpstr>Office Theme</vt:lpstr>
      <vt:lpstr>East &amp; West Nishnabotna River Watershed Management and Flood Resiliency Plans</vt:lpstr>
      <vt:lpstr>Presentation Outline</vt:lpstr>
      <vt:lpstr>Overview of Planning Deliverables</vt:lpstr>
      <vt:lpstr>Project Deliverables</vt:lpstr>
      <vt:lpstr>Planning Requirements</vt:lpstr>
      <vt:lpstr>HUC 12 Plans</vt:lpstr>
      <vt:lpstr>Case Studies</vt:lpstr>
      <vt:lpstr>Executive Summary</vt:lpstr>
      <vt:lpstr>ASSESSMENT</vt:lpstr>
      <vt:lpstr>Chapter 1 – Plan Introduction</vt:lpstr>
      <vt:lpstr>Community-Based Planning</vt:lpstr>
      <vt:lpstr>Chapter 2 – Watershed Characteristics</vt:lpstr>
      <vt:lpstr>Chapter 3 – Current Conditions</vt:lpstr>
      <vt:lpstr>ACTION</vt:lpstr>
      <vt:lpstr>Chapter 4 - Vision</vt:lpstr>
      <vt:lpstr>Chapter 4 - Goals</vt:lpstr>
      <vt:lpstr>Chapter 4 - Action Plan</vt:lpstr>
      <vt:lpstr>Chapter 5 – Public Engagement</vt:lpstr>
      <vt:lpstr>IMPLEMENTATION</vt:lpstr>
      <vt:lpstr>Implementation Overview</vt:lpstr>
      <vt:lpstr>Implementation Strategies</vt:lpstr>
      <vt:lpstr>Implementation Strategy Concept 1 – Flood Resiliency</vt:lpstr>
      <vt:lpstr>Implementation Strategy Concept 2 – Conservation Pyramid</vt:lpstr>
      <vt:lpstr>BMPs Evaluated</vt:lpstr>
      <vt:lpstr>Implementation Projects Identified</vt:lpstr>
      <vt:lpstr>Implementation Results Water Quality Benefits (East)</vt:lpstr>
      <vt:lpstr>Implementation Results Water Quality Benefits (West)</vt:lpstr>
      <vt:lpstr>Implementation Results Flood Risk Reduction (East)</vt:lpstr>
      <vt:lpstr>Implementation Results Flood Risk Reduction (West)</vt:lpstr>
      <vt:lpstr>Implementation Results Flood Risk Reduction (East)</vt:lpstr>
      <vt:lpstr>Implementation Results Flood Risk Reduction (West)</vt:lpstr>
      <vt:lpstr>Estimated Costs</vt:lpstr>
      <vt:lpstr>How to Pay for Everything?</vt:lpstr>
      <vt:lpstr>To Achieve Flood Resiliency Everyone Has a Role to Play</vt:lpstr>
      <vt:lpstr>The Bottom Line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&amp; West Nishnabotna River Watershed Management and Flood Resiliency Plans</dc:title>
  <dc:creator>Jake Miriovsky</dc:creator>
  <cp:lastModifiedBy>Adam Rupe</cp:lastModifiedBy>
  <cp:revision>27</cp:revision>
  <dcterms:created xsi:type="dcterms:W3CDTF">2019-06-18T19:22:42Z</dcterms:created>
  <dcterms:modified xsi:type="dcterms:W3CDTF">2019-07-15T18:49:11Z</dcterms:modified>
</cp:coreProperties>
</file>